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Anton" pitchFamily="2" charset="77"/>
      <p:regular r:id="rId21"/>
    </p:embeddedFont>
    <p:embeddedFont>
      <p:font typeface="Calibri" panose="020F0502020204030204" pitchFamily="34" charset="0"/>
      <p:regular r:id="rId22"/>
      <p:bold r:id="rId23"/>
      <p:italic r:id="rId24"/>
      <p:boldItalic r:id="rId25"/>
    </p:embeddedFont>
    <p:embeddedFont>
      <p:font typeface="Helvetica Neue" panose="02000503000000020004" pitchFamily="2" charset="0"/>
      <p:regular r:id="rId26"/>
      <p:bold r:id="rId27"/>
      <p:italic r:id="rId28"/>
      <p:boldItalic r:id="rId29"/>
    </p:embeddedFont>
    <p:embeddedFont>
      <p:font typeface="Helvetica Neue Light" panose="02000403000000020004" pitchFamily="2" charset="0"/>
      <p:regular r:id="rId30"/>
      <p:bold r:id="rId31"/>
      <p:italic r:id="rId32"/>
      <p:boldItalic r:id="rId33"/>
    </p:embeddedFont>
    <p:embeddedFont>
      <p:font typeface="PT Sans" panose="020B0503020203020204" pitchFamily="34" charset="77"/>
      <p:regular r:id="rId34"/>
      <p:bold r:id="rId35"/>
      <p:italic r:id="rId36"/>
      <p:boldItalic r:id="rId37"/>
    </p:embeddedFont>
    <p:embeddedFont>
      <p:font typeface="Roboto" panose="02000000000000000000" pitchFamily="2" charset="0"/>
      <p:regular r:id="rId38"/>
      <p:bold r:id="rId39"/>
      <p:italic r:id="rId40"/>
      <p:boldItalic r:id="rId41"/>
    </p:embeddedFont>
    <p:embeddedFont>
      <p:font typeface="Tahoma" panose="020B0604030504040204" pitchFamily="34" charset="0"/>
      <p:regular r:id="rId42"/>
      <p:bold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parna Radhakrishnan - NOAA Affiliate"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6"/>
  </p:normalViewPr>
  <p:slideViewPr>
    <p:cSldViewPr snapToGrid="0">
      <p:cViewPr varScale="1">
        <p:scale>
          <a:sx n="146" d="100"/>
          <a:sy n="146" d="100"/>
        </p:scale>
        <p:origin x="640"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font" Target="fonts/font23.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viewProps" Target="viewProps.xml"/><Relationship Id="rId20" Type="http://schemas.openxmlformats.org/officeDocument/2006/relationships/notesMaster" Target="notesMasters/notesMaster1.xml"/><Relationship Id="rId41" Type="http://schemas.openxmlformats.org/officeDocument/2006/relationships/font" Target="fonts/font21.fntdata"/></Relationships>
</file>

<file path=ppt/comments/comment1.xml><?xml version="1.0" encoding="utf-8"?>
<p:cmLst xmlns:a="http://schemas.openxmlformats.org/drawingml/2006/main" xmlns:r="http://schemas.openxmlformats.org/officeDocument/2006/relationships" xmlns:p="http://schemas.openxmlformats.org/presentationml/2006/main">
  <p:cm authorId="0" dt="2023-12-08T17:23:02.204" idx="1">
    <p:pos x="196" y="0"/>
    <p:text>please help populate references and citations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a355dafb33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 name="Google Shape;71;g2a355dafb33_0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b="0" i="0">
                <a:solidFill>
                  <a:srgbClr val="333333"/>
                </a:solidFill>
                <a:latin typeface="Helvetica Neue Light"/>
                <a:ea typeface="Helvetica Neue Light"/>
                <a:cs typeface="Helvetica Neue Light"/>
                <a:sym typeface="Helvetica Neue Light"/>
              </a:rPr>
              <a:t>Pangeo is first and foremost a community promoting open, reproducible, and scalable science.  The software ecosystem involves open source tools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a2b8535ed9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2a2b8535ed9_0_17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40000"/>
              </a:lnSpc>
              <a:spcBef>
                <a:spcPts val="0"/>
              </a:spcBef>
              <a:spcAft>
                <a:spcPts val="0"/>
              </a:spcAft>
              <a:buClr>
                <a:schemeClr val="dk1"/>
              </a:buClr>
              <a:buSzPts val="1100"/>
              <a:buFont typeface="Arial"/>
              <a:buNone/>
            </a:pPr>
            <a:r>
              <a:rPr lang="en" sz="1050">
                <a:solidFill>
                  <a:srgbClr val="1C1D1E"/>
                </a:solidFill>
                <a:highlight>
                  <a:srgbClr val="FFFFFF"/>
                </a:highlight>
              </a:rPr>
              <a:t>The seasonal mean lower level moisture pattern over the MC is a useful diagnostic metric to evaluate MJO propagation in climate models</a:t>
            </a:r>
            <a:endParaRPr sz="1050">
              <a:solidFill>
                <a:srgbClr val="1C1D1E"/>
              </a:solidFill>
              <a:highlight>
                <a:srgbClr val="FFFFFF"/>
              </a:highlight>
            </a:endParaRPr>
          </a:p>
          <a:p>
            <a:pPr marL="0" lvl="0" indent="0" algn="l" rtl="0">
              <a:spcBef>
                <a:spcPts val="0"/>
              </a:spcBef>
              <a:spcAft>
                <a:spcPts val="0"/>
              </a:spcAft>
              <a:buClr>
                <a:schemeClr val="dk1"/>
              </a:buClr>
              <a:buSzPts val="1400"/>
              <a:buFont typeface="Calibri"/>
              <a:buNone/>
            </a:pPr>
            <a:endParaRPr/>
          </a:p>
          <a:p>
            <a:pPr marL="0" marR="0" lvl="0" indent="0" algn="l" rtl="0">
              <a:lnSpc>
                <a:spcPct val="100000"/>
              </a:lnSpc>
              <a:spcBef>
                <a:spcPts val="0"/>
              </a:spcBef>
              <a:spcAft>
                <a:spcPts val="0"/>
              </a:spcAft>
              <a:buClr>
                <a:schemeClr val="dk1"/>
              </a:buClr>
              <a:buSzPts val="1400"/>
              <a:buFont typeface="Calibri"/>
              <a:buNone/>
            </a:pPr>
            <a:endParaRPr/>
          </a:p>
          <a:p>
            <a:pPr marL="0" marR="0" lvl="0" indent="0" algn="l" rtl="0">
              <a:lnSpc>
                <a:spcPct val="100000"/>
              </a:lnSpc>
              <a:spcBef>
                <a:spcPts val="0"/>
              </a:spcBef>
              <a:spcAft>
                <a:spcPts val="0"/>
              </a:spcAft>
              <a:buClr>
                <a:schemeClr val="dk1"/>
              </a:buClr>
              <a:buSzPts val="1400"/>
              <a:buFont typeface="Calibri"/>
              <a:buNone/>
            </a:pPr>
            <a:endParaRPr/>
          </a:p>
          <a:p>
            <a:pPr marL="0" marR="0" lvl="0" indent="0" algn="l" rtl="0">
              <a:lnSpc>
                <a:spcPct val="100000"/>
              </a:lnSpc>
              <a:spcBef>
                <a:spcPts val="0"/>
              </a:spcBef>
              <a:spcAft>
                <a:spcPts val="0"/>
              </a:spcAft>
              <a:buClr>
                <a:schemeClr val="dk1"/>
              </a:buClr>
              <a:buSzPts val="1400"/>
              <a:buFont typeface="Calibri"/>
              <a:buNone/>
            </a:pPr>
            <a:r>
              <a:rPr lang="en">
                <a:solidFill>
                  <a:schemeClr val="dk1"/>
                </a:solidFill>
              </a:rPr>
              <a:t>However, global models continue to suffer from important and often </a:t>
            </a:r>
            <a:r>
              <a:rPr lang="en" b="1">
                <a:solidFill>
                  <a:schemeClr val="dk1"/>
                </a:solidFill>
              </a:rPr>
              <a:t>common biases that impact their ability to provide reliable representations of weather and future climate</a:t>
            </a:r>
            <a:r>
              <a:rPr lang="en">
                <a:solidFill>
                  <a:schemeClr val="dk1"/>
                </a:solidFill>
              </a:rPr>
              <a:t>. These include biases in the cold tongue and intertropical convergence zone regions (e.g., Li and Xie 2014; Grose et al. 2014), the structure of El Niño–Southern Oscillation (ENSO) ..</a:t>
            </a:r>
            <a:endParaRPr/>
          </a:p>
          <a:p>
            <a:pPr marL="0" lvl="0" indent="0" algn="l" rtl="0">
              <a:lnSpc>
                <a:spcPct val="100000"/>
              </a:lnSpc>
              <a:spcBef>
                <a:spcPts val="0"/>
              </a:spcBef>
              <a:spcAft>
                <a:spcPts val="0"/>
              </a:spcAft>
              <a:buClr>
                <a:schemeClr val="dk1"/>
              </a:buClr>
              <a:buSzPts val="1400"/>
              <a:buFont typeface="Calibri"/>
              <a:buNone/>
            </a:pPr>
            <a:endParaRPr/>
          </a:p>
          <a:p>
            <a:pPr marL="0" lvl="0" indent="0" algn="l" rtl="0">
              <a:lnSpc>
                <a:spcPct val="100000"/>
              </a:lnSpc>
              <a:spcBef>
                <a:spcPts val="0"/>
              </a:spcBef>
              <a:spcAft>
                <a:spcPts val="0"/>
              </a:spcAft>
              <a:buClr>
                <a:schemeClr val="dk1"/>
              </a:buClr>
              <a:buSzPts val="1400"/>
              <a:buFont typeface="Calibri"/>
              <a:buNone/>
            </a:pPr>
            <a:endParaRPr/>
          </a:p>
          <a:p>
            <a:pPr marL="0" lvl="0" indent="0" algn="l" rtl="0">
              <a:lnSpc>
                <a:spcPct val="100000"/>
              </a:lnSpc>
              <a:spcBef>
                <a:spcPts val="0"/>
              </a:spcBef>
              <a:spcAft>
                <a:spcPts val="0"/>
              </a:spcAft>
              <a:buClr>
                <a:schemeClr val="dk1"/>
              </a:buClr>
              <a:buSzPts val="1400"/>
              <a:buFont typeface="Calibri"/>
              <a:buNone/>
            </a:pPr>
            <a:r>
              <a:rPr lang="en"/>
              <a:t>Traditionally, diagnostics for climate models are based on monthly mean statistics and climatologies. </a:t>
            </a:r>
            <a:endParaRPr/>
          </a:p>
          <a:p>
            <a:pPr marL="0" lvl="0" indent="0" algn="l" rtl="0">
              <a:lnSpc>
                <a:spcPct val="100000"/>
              </a:lnSpc>
              <a:spcBef>
                <a:spcPts val="0"/>
              </a:spcBef>
              <a:spcAft>
                <a:spcPts val="0"/>
              </a:spcAft>
              <a:buClr>
                <a:schemeClr val="dk1"/>
              </a:buClr>
              <a:buSzPts val="1400"/>
              <a:buFont typeface="Calibri"/>
              <a:buNone/>
            </a:pPr>
            <a:endParaRPr/>
          </a:p>
          <a:p>
            <a:pPr marL="0" lvl="0" indent="0" algn="l" rtl="0">
              <a:lnSpc>
                <a:spcPct val="100000"/>
              </a:lnSpc>
              <a:spcBef>
                <a:spcPts val="0"/>
              </a:spcBef>
              <a:spcAft>
                <a:spcPts val="0"/>
              </a:spcAft>
              <a:buClr>
                <a:schemeClr val="dk1"/>
              </a:buClr>
              <a:buSzPts val="1400"/>
              <a:buFont typeface="Calibri"/>
              <a:buNone/>
            </a:pPr>
            <a:r>
              <a:rPr lang="en"/>
              <a:t>For a simple example: cloud radiative effects at the top of the atmosphere are a nonunique function of cloud microphysical properties (drop number and liquid water path). Thus, constraining radiative effects of clouds is better done in conjunc-tion with detailed observations of cloud microphysics than with just radiative fluxes.</a:t>
            </a:r>
            <a:endParaRPr/>
          </a:p>
          <a:p>
            <a:pPr marL="0" lvl="0" indent="0" algn="l" rtl="0">
              <a:lnSpc>
                <a:spcPct val="100000"/>
              </a:lnSpc>
              <a:spcBef>
                <a:spcPts val="0"/>
              </a:spcBef>
              <a:spcAft>
                <a:spcPts val="0"/>
              </a:spcAft>
              <a:buClr>
                <a:schemeClr val="dk1"/>
              </a:buClr>
              <a:buSzPts val="1400"/>
              <a:buFont typeface="Calibri"/>
              <a:buNone/>
            </a:pPr>
            <a:endParaRPr/>
          </a:p>
          <a:p>
            <a:pPr marL="0" lvl="0" indent="0" algn="l" rtl="0">
              <a:lnSpc>
                <a:spcPct val="100000"/>
              </a:lnSpc>
              <a:spcBef>
                <a:spcPts val="0"/>
              </a:spcBef>
              <a:spcAft>
                <a:spcPts val="0"/>
              </a:spcAft>
              <a:buClr>
                <a:schemeClr val="dk1"/>
              </a:buClr>
              <a:buSzPts val="1400"/>
              <a:buFont typeface="Calibri"/>
              <a:buNone/>
            </a:pPr>
            <a:r>
              <a:rPr lang="en"/>
              <a:t>Allison</a:t>
            </a:r>
            <a:endParaRPr/>
          </a:p>
          <a:p>
            <a:pPr marL="0" lvl="0" indent="0" algn="l" rtl="0">
              <a:lnSpc>
                <a:spcPct val="100000"/>
              </a:lnSpc>
              <a:spcBef>
                <a:spcPts val="0"/>
              </a:spcBef>
              <a:spcAft>
                <a:spcPts val="0"/>
              </a:spcAft>
              <a:buClr>
                <a:schemeClr val="dk1"/>
              </a:buClr>
              <a:buSzPts val="1400"/>
              <a:buFont typeface="Calibri"/>
              <a:buNone/>
            </a:pPr>
            <a:endParaRPr/>
          </a:p>
          <a:p>
            <a:pPr marL="0" lvl="0" indent="0" algn="l" rtl="0">
              <a:lnSpc>
                <a:spcPct val="100000"/>
              </a:lnSpc>
              <a:spcBef>
                <a:spcPts val="0"/>
              </a:spcBef>
              <a:spcAft>
                <a:spcPts val="0"/>
              </a:spcAft>
              <a:buClr>
                <a:schemeClr val="dk1"/>
              </a:buClr>
              <a:buSzPts val="1400"/>
              <a:buFont typeface="Calibri"/>
              <a:buNone/>
            </a:pPr>
            <a:r>
              <a:rPr lang="en" sz="1200" b="0" i="0">
                <a:solidFill>
                  <a:schemeClr val="dk1"/>
                </a:solidFill>
                <a:latin typeface="Calibri"/>
                <a:ea typeface="Calibri"/>
                <a:cs typeface="Calibri"/>
                <a:sym typeface="Calibri"/>
              </a:rPr>
              <a:t>Tropical cyclone intensification processes are explored in six high-resolution climate models. The analysis framework employs process-oriented diagnostics that focus on how convection, moisture, clouds, and related processes are coupled. These diagnostics include budgets of column moist static energy and the spatial variance of column moist static energy, where the column integral is performed between fixed pressure levels. The latter allows for the quantification of the different feedback processes responsible for the amplification of moist static energy anomalies associated with the organization of convection and cyclone spinup, including surface flux feedbacks and cloud-radiative feedbacks. </a:t>
            </a:r>
            <a:endParaRPr/>
          </a:p>
          <a:p>
            <a:pPr marL="0" lvl="0" indent="0" algn="l" rtl="0">
              <a:lnSpc>
                <a:spcPct val="100000"/>
              </a:lnSpc>
              <a:spcBef>
                <a:spcPts val="0"/>
              </a:spcBef>
              <a:spcAft>
                <a:spcPts val="0"/>
              </a:spcAft>
              <a:buClr>
                <a:schemeClr val="dk1"/>
              </a:buClr>
              <a:buSzPts val="1400"/>
              <a:buFont typeface="Calibri"/>
              <a:buNone/>
            </a:pPr>
            <a:endParaRPr sz="1200" b="0" i="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r>
              <a:rPr lang="en"/>
              <a:t>Are we getting the right answer in our models for the wrong reasons? Processes can tell us that. It’s a higher level of detail</a:t>
            </a:r>
            <a:endParaRPr/>
          </a:p>
          <a:p>
            <a:pPr marL="0" lvl="0" indent="0" algn="l" rtl="0">
              <a:lnSpc>
                <a:spcPct val="100000"/>
              </a:lnSpc>
              <a:spcBef>
                <a:spcPts val="0"/>
              </a:spcBef>
              <a:spcAft>
                <a:spcPts val="0"/>
              </a:spcAft>
              <a:buClr>
                <a:schemeClr val="dk1"/>
              </a:buClr>
              <a:buSzPts val="1400"/>
              <a:buFont typeface="Calibri"/>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a2b8535ed9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2a2b8535ed9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2514" algn="l" rtl="0">
              <a:lnSpc>
                <a:spcPct val="80000"/>
              </a:lnSpc>
              <a:spcBef>
                <a:spcPts val="800"/>
              </a:spcBef>
              <a:spcAft>
                <a:spcPts val="0"/>
              </a:spcAft>
              <a:buClr>
                <a:schemeClr val="dk1"/>
              </a:buClr>
              <a:buSzPts val="1164"/>
              <a:buChar char="●"/>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a3e6743426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2a3e6743426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a355dafb33_0_2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Zonal mean temp - manabe</a:t>
            </a:r>
            <a:endParaRPr/>
          </a:p>
          <a:p>
            <a:pPr marL="0" lvl="0" indent="0" algn="l" rtl="0">
              <a:spcBef>
                <a:spcPts val="0"/>
              </a:spcBef>
              <a:spcAft>
                <a:spcPts val="0"/>
              </a:spcAft>
              <a:buNone/>
            </a:pPr>
            <a:r>
              <a:rPr lang="en"/>
              <a:t>– How does the Earth system respond to forcing? – What are the origins and consequences of systematic model biases? – How can we assess future climate changes given internal climate vari</a:t>
            </a:r>
            <a:endParaRPr/>
          </a:p>
          <a:p>
            <a:pPr marL="0" lvl="0" indent="0" algn="l" rtl="0">
              <a:spcBef>
                <a:spcPts val="0"/>
              </a:spcBef>
              <a:spcAft>
                <a:spcPts val="0"/>
              </a:spcAft>
              <a:buNone/>
            </a:pPr>
            <a:r>
              <a:rPr lang="en"/>
              <a:t>Figure 9: Simulations of the increase in global mean temperature from 1850-1990 due to observed increases in greenhouse gases, and predictions of the rise between 1990 and 2100 resulting from the IPCC Scenario B,C and D emissions, with the Busmess-as Usual case for comparison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Selected indicators of global climate change from CMIP6 historical and scenario simulations. (a) 4 Global surface air temperature changes relative to the 1995–2014 average (left axis) and relative to the 5 1850–1900 average (right axis; offset by 0.82°C, which is the multi-model mean and close to observed 6 best estimate, Cross-Chapter Box 2.1, Table 1)</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Defn </a:t>
            </a:r>
            <a:r>
              <a:rPr lang="en" sz="1200" b="1">
                <a:solidFill>
                  <a:srgbClr val="202124"/>
                </a:solidFill>
                <a:highlight>
                  <a:srgbClr val="FFFFFF"/>
                </a:highlight>
                <a:latin typeface="Roboto"/>
                <a:ea typeface="Roboto"/>
                <a:cs typeface="Roboto"/>
                <a:sym typeface="Roboto"/>
              </a:rPr>
              <a:t>Representative Concentration Pathway</a:t>
            </a:r>
            <a:r>
              <a:rPr lang="en" sz="1200">
                <a:solidFill>
                  <a:srgbClr val="202124"/>
                </a:solidFill>
                <a:highlight>
                  <a:srgbClr val="FFFFFF"/>
                </a:highlight>
                <a:latin typeface="Roboto"/>
                <a:ea typeface="Roboto"/>
                <a:cs typeface="Roboto"/>
                <a:sym typeface="Roboto"/>
              </a:rPr>
              <a:t> (RCP) 4.5 is a scenario of long-term, global emissions of greenhouse gases, short-lived species, and land-use-land- cover which stabilizes radiative forcing at 4.5 Watts per meter squared (W m- 2, approximately 650 ppm CO2-equivalent) in the year 2100 without ever.</a:t>
            </a:r>
            <a:endParaRPr sz="1200">
              <a:solidFill>
                <a:srgbClr val="202124"/>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200">
              <a:solidFill>
                <a:srgbClr val="202124"/>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200" b="1">
                <a:solidFill>
                  <a:srgbClr val="202124"/>
                </a:solidFill>
                <a:highlight>
                  <a:srgbClr val="FFFFFF"/>
                </a:highlight>
                <a:latin typeface="Roboto"/>
                <a:ea typeface="Roboto"/>
                <a:cs typeface="Roboto"/>
                <a:sym typeface="Roboto"/>
              </a:rPr>
              <a:t>Shared Socioeconomic Pathways</a:t>
            </a:r>
            <a:r>
              <a:rPr lang="en" sz="1200">
                <a:solidFill>
                  <a:srgbClr val="202124"/>
                </a:solidFill>
                <a:highlight>
                  <a:srgbClr val="FFFFFF"/>
                </a:highlight>
                <a:latin typeface="Roboto"/>
                <a:ea typeface="Roboto"/>
                <a:cs typeface="Roboto"/>
                <a:sym typeface="Roboto"/>
              </a:rPr>
              <a:t> (SSPs) are scenarios of projected socioeconomic global changes up to 2100. They are used to derive greenhouse gas emissions scenarios with different climate policies.</a:t>
            </a:r>
            <a:endParaRPr sz="1200">
              <a:solidFill>
                <a:srgbClr val="202124"/>
              </a:solidFill>
              <a:highlight>
                <a:srgbClr val="FFFFFF"/>
              </a:highlight>
              <a:latin typeface="Roboto"/>
              <a:ea typeface="Roboto"/>
              <a:cs typeface="Roboto"/>
              <a:sym typeface="Roboto"/>
            </a:endParaRPr>
          </a:p>
          <a:p>
            <a:pPr marL="0" marR="76200" lvl="0" indent="0" algn="l" rtl="0">
              <a:lnSpc>
                <a:spcPct val="150000"/>
              </a:lnSpc>
              <a:spcBef>
                <a:spcPts val="0"/>
              </a:spcBef>
              <a:spcAft>
                <a:spcPts val="0"/>
              </a:spcAft>
              <a:buClr>
                <a:schemeClr val="dk1"/>
              </a:buClr>
              <a:buSzPts val="1100"/>
              <a:buFont typeface="Arial"/>
              <a:buNone/>
            </a:pPr>
            <a:endParaRPr sz="1200">
              <a:solidFill>
                <a:srgbClr val="202124"/>
              </a:solidFill>
              <a:highlight>
                <a:srgbClr val="FFFFFF"/>
              </a:highlight>
              <a:latin typeface="Roboto"/>
              <a:ea typeface="Roboto"/>
              <a:cs typeface="Roboto"/>
              <a:sym typeface="Roboto"/>
            </a:endParaRPr>
          </a:p>
          <a:p>
            <a:pPr marL="0" lvl="0" indent="0" algn="l" rtl="0">
              <a:spcBef>
                <a:spcPts val="0"/>
              </a:spcBef>
              <a:spcAft>
                <a:spcPts val="0"/>
              </a:spcAft>
              <a:buNone/>
            </a:pPr>
            <a:r>
              <a:rPr lang="en"/>
              <a:t>https://www.nature.com/articles/d41586-021-02179-1</a:t>
            </a:r>
            <a:endParaRPr/>
          </a:p>
        </p:txBody>
      </p:sp>
      <p:sp>
        <p:nvSpPr>
          <p:cNvPr id="284" name="Google Shape;284;g2a355dafb33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a3e6743426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a3e6743426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a3e6743426_0_3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2a3e6743426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Update catalog </a:t>
            </a: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a355dafb33_0_35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Clr>
                <a:schemeClr val="dk1"/>
              </a:buClr>
              <a:buSzPts val="1100"/>
              <a:buFont typeface="Arial"/>
              <a:buNone/>
            </a:pPr>
            <a:r>
              <a:rPr lang="en">
                <a:solidFill>
                  <a:srgbClr val="222222"/>
                </a:solidFill>
                <a:highlight>
                  <a:srgbClr val="FFFFFF"/>
                </a:highlight>
              </a:rPr>
              <a:t>The flexibility created by "separation of storage and compute" - there can be one copy of the data and many, many different approaches to computing over it. The data provider can support data-proximate computing without actually becoming a compute provider as well</a:t>
            </a:r>
            <a:endParaRPr>
              <a:solidFill>
                <a:srgbClr val="222222"/>
              </a:solidFill>
              <a:highlight>
                <a:srgbClr val="FFFFFF"/>
              </a:highlight>
            </a:endParaRPr>
          </a:p>
          <a:p>
            <a:pPr marL="0" lvl="0" indent="0" algn="l" rtl="0">
              <a:lnSpc>
                <a:spcPct val="117999"/>
              </a:lnSpc>
              <a:spcBef>
                <a:spcPts val="0"/>
              </a:spcBef>
              <a:spcAft>
                <a:spcPts val="0"/>
              </a:spcAft>
              <a:buSzPts val="1400"/>
              <a:buNone/>
            </a:pPr>
            <a:endParaRPr/>
          </a:p>
        </p:txBody>
      </p:sp>
      <p:sp>
        <p:nvSpPr>
          <p:cNvPr id="335" name="Google Shape;335;g2a355dafb33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a3e6743426_0_38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Clr>
                <a:schemeClr val="dk1"/>
              </a:buClr>
              <a:buSzPts val="1100"/>
              <a:buFont typeface="Arial"/>
              <a:buNone/>
            </a:pPr>
            <a:r>
              <a:rPr lang="en">
                <a:solidFill>
                  <a:srgbClr val="222222"/>
                </a:solidFill>
                <a:highlight>
                  <a:srgbClr val="FFFFFF"/>
                </a:highlight>
              </a:rPr>
              <a:t>The flexibility created by "separation of storage and compute" - there can be one copy of the data and many, many different approaches to computing over it. The data provider can support data-proximate computing without actually becoming a compute provider as well</a:t>
            </a:r>
            <a:endParaRPr>
              <a:solidFill>
                <a:srgbClr val="222222"/>
              </a:solidFill>
              <a:highlight>
                <a:srgbClr val="FFFFFF"/>
              </a:highlight>
            </a:endParaRPr>
          </a:p>
          <a:p>
            <a:pPr marL="0" lvl="0" indent="0" algn="l" rtl="0">
              <a:lnSpc>
                <a:spcPct val="117999"/>
              </a:lnSpc>
              <a:spcBef>
                <a:spcPts val="0"/>
              </a:spcBef>
              <a:spcAft>
                <a:spcPts val="0"/>
              </a:spcAft>
              <a:buSzPts val="1400"/>
              <a:buNone/>
            </a:pPr>
            <a:endParaRPr/>
          </a:p>
        </p:txBody>
      </p:sp>
      <p:sp>
        <p:nvSpPr>
          <p:cNvPr id="355" name="Google Shape;355;g2a3e6743426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a3e6743426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2a3e6743426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a355dafb33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a355dafb33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a355dafb33_0_4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a355dafb33_0_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a3e6743426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a3e6743426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rPr>
              <a:t>  (NOAA GFDL)+ 2 (NASA GISS (Charney’s report, 1979)</a:t>
            </a:r>
            <a:endParaRPr sz="14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a3e6743426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a3e6743426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rPr>
              <a:t>  (NOAA GFDL)+ 2 (NASA GISS (Charney’s report, 1979)</a:t>
            </a:r>
            <a:endParaRPr sz="14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a3e6743426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a3e6743426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rPr>
              <a:t>  (NOAA GFDL)+ 2 (NASA GISS (Charney’s report, 1979)</a:t>
            </a:r>
            <a:endParaRPr sz="14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a3e6743426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a3e6743426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rPr>
              <a:t>  (NOAA GFDL)+ 2 (NASA GISS (Charney’s report, 1979)</a:t>
            </a:r>
            <a:endParaRPr sz="14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a3e6743426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a3e6743426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a3e6743426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2a3e6743426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838200" y="0"/>
            <a:ext cx="7467600" cy="571500"/>
          </a:xfrm>
          <a:prstGeom prst="rect">
            <a:avLst/>
          </a:prstGeom>
          <a:noFill/>
          <a:ln>
            <a:noFill/>
          </a:ln>
        </p:spPr>
        <p:txBody>
          <a:bodyPr spcFirstLastPara="1" wrap="square" lIns="91425" tIns="91425" rIns="91425" bIns="91425" anchor="ctr" anchorCtr="0">
            <a:normAutofit/>
          </a:bodyPr>
          <a:lstStyle>
            <a:lvl1pPr marL="0" marR="0" lvl="0" indent="0" algn="l" rtl="0">
              <a:spcBef>
                <a:spcPts val="0"/>
              </a:spcBef>
              <a:spcAft>
                <a:spcPts val="0"/>
              </a:spcAft>
              <a:buClr>
                <a:srgbClr val="BD2036"/>
              </a:buClr>
              <a:buSzPts val="2800"/>
              <a:buFont typeface="Tahoma"/>
              <a:buNone/>
              <a:defRPr sz="2800" b="1" i="0" u="none" strike="noStrike" cap="none">
                <a:solidFill>
                  <a:srgbClr val="BD2036"/>
                </a:solidFill>
                <a:latin typeface="Tahoma"/>
                <a:ea typeface="Tahoma"/>
                <a:cs typeface="Tahoma"/>
                <a:sym typeface="Tahoma"/>
              </a:defRPr>
            </a:lvl1pPr>
            <a:lvl2pPr lvl="1" indent="0" rtl="0">
              <a:spcBef>
                <a:spcPts val="0"/>
              </a:spcBef>
              <a:spcAft>
                <a:spcPts val="0"/>
              </a:spcAft>
              <a:buSzPts val="2800"/>
              <a:buNone/>
              <a:defRPr sz="1800"/>
            </a:lvl2pPr>
            <a:lvl3pPr lvl="2" indent="0" rtl="0">
              <a:spcBef>
                <a:spcPts val="0"/>
              </a:spcBef>
              <a:spcAft>
                <a:spcPts val="0"/>
              </a:spcAft>
              <a:buSzPts val="2800"/>
              <a:buNone/>
              <a:defRPr sz="1800"/>
            </a:lvl3pPr>
            <a:lvl4pPr lvl="3" indent="0" rtl="0">
              <a:spcBef>
                <a:spcPts val="0"/>
              </a:spcBef>
              <a:spcAft>
                <a:spcPts val="0"/>
              </a:spcAft>
              <a:buSzPts val="2800"/>
              <a:buNone/>
              <a:defRPr sz="1800"/>
            </a:lvl4pPr>
            <a:lvl5pPr lvl="4" indent="0" rtl="0">
              <a:spcBef>
                <a:spcPts val="0"/>
              </a:spcBef>
              <a:spcAft>
                <a:spcPts val="0"/>
              </a:spcAft>
              <a:buSzPts val="2800"/>
              <a:buNone/>
              <a:defRPr sz="1800"/>
            </a:lvl5pPr>
            <a:lvl6pPr lvl="5" indent="0" rtl="0">
              <a:spcBef>
                <a:spcPts val="0"/>
              </a:spcBef>
              <a:spcAft>
                <a:spcPts val="0"/>
              </a:spcAft>
              <a:buSzPts val="2800"/>
              <a:buNone/>
              <a:defRPr sz="1800"/>
            </a:lvl6pPr>
            <a:lvl7pPr lvl="6" indent="0" rtl="0">
              <a:spcBef>
                <a:spcPts val="0"/>
              </a:spcBef>
              <a:spcAft>
                <a:spcPts val="0"/>
              </a:spcAft>
              <a:buSzPts val="2800"/>
              <a:buNone/>
              <a:defRPr sz="1800"/>
            </a:lvl7pPr>
            <a:lvl8pPr lvl="7" indent="0" rtl="0">
              <a:spcBef>
                <a:spcPts val="0"/>
              </a:spcBef>
              <a:spcAft>
                <a:spcPts val="0"/>
              </a:spcAft>
              <a:buSzPts val="2800"/>
              <a:buNone/>
              <a:defRPr sz="1800"/>
            </a:lvl8pPr>
            <a:lvl9pPr lvl="8" indent="0" rtl="0">
              <a:spcBef>
                <a:spcPts val="0"/>
              </a:spcBef>
              <a:spcAft>
                <a:spcPts val="0"/>
              </a:spcAft>
              <a:buSzPts val="2800"/>
              <a:buNone/>
              <a:defRPr sz="1800"/>
            </a:lvl9pPr>
          </a:lstStyle>
          <a:p>
            <a:endParaRPr/>
          </a:p>
        </p:txBody>
      </p:sp>
      <p:sp>
        <p:nvSpPr>
          <p:cNvPr id="52" name="Google Shape;52;p13"/>
          <p:cNvSpPr txBox="1">
            <a:spLocks noGrp="1"/>
          </p:cNvSpPr>
          <p:nvPr>
            <p:ph type="body" idx="1"/>
          </p:nvPr>
        </p:nvSpPr>
        <p:spPr>
          <a:xfrm>
            <a:off x="457200" y="800100"/>
            <a:ext cx="8229600" cy="3794700"/>
          </a:xfrm>
          <a:prstGeom prst="rect">
            <a:avLst/>
          </a:prstGeom>
          <a:noFill/>
          <a:ln>
            <a:noFill/>
          </a:ln>
        </p:spPr>
        <p:txBody>
          <a:bodyPr spcFirstLastPara="1" wrap="square" lIns="91425" tIns="91425" rIns="91425" bIns="91425" anchor="t" anchorCtr="0">
            <a:normAutofit/>
          </a:bodyPr>
          <a:lstStyle>
            <a:lvl1pPr marL="457200" marR="0" lvl="0" indent="-431800" algn="l" rtl="0">
              <a:spcBef>
                <a:spcPts val="700"/>
              </a:spcBef>
              <a:spcAft>
                <a:spcPts val="0"/>
              </a:spcAft>
              <a:buClr>
                <a:schemeClr val="dk1"/>
              </a:buClr>
              <a:buSzPts val="3200"/>
              <a:buFont typeface="Arial"/>
              <a:buChar char="•"/>
              <a:defRPr sz="3200" b="0" i="0" u="none" strike="noStrike" cap="none">
                <a:solidFill>
                  <a:schemeClr val="dk1"/>
                </a:solidFill>
                <a:latin typeface="PT Sans"/>
                <a:ea typeface="PT Sans"/>
                <a:cs typeface="PT Sans"/>
                <a:sym typeface="PT Sans"/>
              </a:defRPr>
            </a:lvl1pPr>
            <a:lvl2pPr marL="914400" marR="0" lvl="1" indent="-406400" algn="l" rtl="0">
              <a:spcBef>
                <a:spcPts val="1200"/>
              </a:spcBef>
              <a:spcAft>
                <a:spcPts val="0"/>
              </a:spcAft>
              <a:buClr>
                <a:schemeClr val="dk1"/>
              </a:buClr>
              <a:buSzPts val="2800"/>
              <a:buFont typeface="Arial"/>
              <a:buChar char="–"/>
              <a:defRPr sz="2800" b="0" i="0" u="none" strike="noStrike" cap="none">
                <a:solidFill>
                  <a:schemeClr val="dk1"/>
                </a:solidFill>
                <a:latin typeface="PT Sans"/>
                <a:ea typeface="PT Sans"/>
                <a:cs typeface="PT Sans"/>
                <a:sym typeface="PT Sans"/>
              </a:defRPr>
            </a:lvl2pPr>
            <a:lvl3pPr marL="1371600" marR="0" lvl="2" indent="-381000" algn="l" rtl="0">
              <a:spcBef>
                <a:spcPts val="1200"/>
              </a:spcBef>
              <a:spcAft>
                <a:spcPts val="0"/>
              </a:spcAft>
              <a:buClr>
                <a:schemeClr val="dk1"/>
              </a:buClr>
              <a:buSzPts val="2400"/>
              <a:buFont typeface="Arial"/>
              <a:buChar char="•"/>
              <a:defRPr sz="2400" b="0" i="0" u="none" strike="noStrike" cap="none">
                <a:solidFill>
                  <a:schemeClr val="dk1"/>
                </a:solidFill>
                <a:latin typeface="PT Sans"/>
                <a:ea typeface="PT Sans"/>
                <a:cs typeface="PT Sans"/>
                <a:sym typeface="PT Sans"/>
              </a:defRPr>
            </a:lvl3pPr>
            <a:lvl4pPr marL="1828800" marR="0" lvl="3" indent="-355600" algn="l" rtl="0">
              <a:spcBef>
                <a:spcPts val="1200"/>
              </a:spcBef>
              <a:spcAft>
                <a:spcPts val="0"/>
              </a:spcAft>
              <a:buClr>
                <a:schemeClr val="dk1"/>
              </a:buClr>
              <a:buSzPts val="2000"/>
              <a:buFont typeface="Arial"/>
              <a:buChar char="–"/>
              <a:defRPr sz="2000" b="0" i="0" u="none" strike="noStrike" cap="none">
                <a:solidFill>
                  <a:schemeClr val="dk1"/>
                </a:solidFill>
                <a:latin typeface="PT Sans"/>
                <a:ea typeface="PT Sans"/>
                <a:cs typeface="PT Sans"/>
                <a:sym typeface="PT Sans"/>
              </a:defRPr>
            </a:lvl4pPr>
            <a:lvl5pPr marL="2286000" marR="0" lvl="4" indent="-355600" algn="l" rtl="0">
              <a:spcBef>
                <a:spcPts val="1200"/>
              </a:spcBef>
              <a:spcAft>
                <a:spcPts val="0"/>
              </a:spcAft>
              <a:buClr>
                <a:schemeClr val="dk1"/>
              </a:buClr>
              <a:buSzPts val="2000"/>
              <a:buFont typeface="Arial"/>
              <a:buChar char="»"/>
              <a:defRPr sz="2000" b="0" i="0" u="none" strike="noStrike" cap="none">
                <a:solidFill>
                  <a:schemeClr val="dk1"/>
                </a:solidFill>
                <a:latin typeface="PT Sans"/>
                <a:ea typeface="PT Sans"/>
                <a:cs typeface="PT Sans"/>
                <a:sym typeface="PT Sans"/>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1200"/>
              </a:spcBef>
              <a:spcAft>
                <a:spcPts val="120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457200" y="4869656"/>
            <a:ext cx="2133600" cy="2739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124200" y="4869656"/>
            <a:ext cx="2895600" cy="2739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8229600" y="4857750"/>
            <a:ext cx="914400" cy="273900"/>
          </a:xfrm>
          <a:prstGeom prst="rect">
            <a:avLst/>
          </a:prstGeom>
          <a:noFill/>
          <a:ln>
            <a:noFill/>
          </a:ln>
        </p:spPr>
        <p:txBody>
          <a:bodyPr spcFirstLastPara="1" wrap="square" lIns="91425" tIns="45700" rIns="91425" bIns="45700" anchor="ctr" anchorCtr="0">
            <a:normAutofit lnSpcReduction="10000"/>
          </a:bodyPr>
          <a:lstStyle>
            <a:lvl1pPr marL="0" marR="0" lvl="0" indent="0" algn="ctr" rtl="0">
              <a:spcBef>
                <a:spcPts val="0"/>
              </a:spcBef>
              <a:buNone/>
              <a:defRPr sz="1200" b="0" i="0" u="none" strike="noStrike" cap="none">
                <a:solidFill>
                  <a:srgbClr val="F2F2F2"/>
                </a:solidFill>
                <a:latin typeface="Calibri"/>
                <a:ea typeface="Calibri"/>
                <a:cs typeface="Calibri"/>
                <a:sym typeface="Calibri"/>
              </a:defRPr>
            </a:lvl1pPr>
            <a:lvl2pPr marL="0" marR="0" lvl="1" indent="0" algn="ctr" rtl="0">
              <a:spcBef>
                <a:spcPts val="0"/>
              </a:spcBef>
              <a:buNone/>
              <a:defRPr sz="1200" b="0" i="0" u="none" strike="noStrike" cap="none">
                <a:solidFill>
                  <a:srgbClr val="F2F2F2"/>
                </a:solidFill>
                <a:latin typeface="Calibri"/>
                <a:ea typeface="Calibri"/>
                <a:cs typeface="Calibri"/>
                <a:sym typeface="Calibri"/>
              </a:defRPr>
            </a:lvl2pPr>
            <a:lvl3pPr marL="0" marR="0" lvl="2" indent="0" algn="ctr" rtl="0">
              <a:spcBef>
                <a:spcPts val="0"/>
              </a:spcBef>
              <a:buNone/>
              <a:defRPr sz="1200" b="0" i="0" u="none" strike="noStrike" cap="none">
                <a:solidFill>
                  <a:srgbClr val="F2F2F2"/>
                </a:solidFill>
                <a:latin typeface="Calibri"/>
                <a:ea typeface="Calibri"/>
                <a:cs typeface="Calibri"/>
                <a:sym typeface="Calibri"/>
              </a:defRPr>
            </a:lvl3pPr>
            <a:lvl4pPr marL="0" marR="0" lvl="3" indent="0" algn="ctr" rtl="0">
              <a:spcBef>
                <a:spcPts val="0"/>
              </a:spcBef>
              <a:buNone/>
              <a:defRPr sz="1200" b="0" i="0" u="none" strike="noStrike" cap="none">
                <a:solidFill>
                  <a:srgbClr val="F2F2F2"/>
                </a:solidFill>
                <a:latin typeface="Calibri"/>
                <a:ea typeface="Calibri"/>
                <a:cs typeface="Calibri"/>
                <a:sym typeface="Calibri"/>
              </a:defRPr>
            </a:lvl4pPr>
            <a:lvl5pPr marL="0" marR="0" lvl="4" indent="0" algn="ctr" rtl="0">
              <a:spcBef>
                <a:spcPts val="0"/>
              </a:spcBef>
              <a:buNone/>
              <a:defRPr sz="1200" b="0" i="0" u="none" strike="noStrike" cap="none">
                <a:solidFill>
                  <a:srgbClr val="F2F2F2"/>
                </a:solidFill>
                <a:latin typeface="Calibri"/>
                <a:ea typeface="Calibri"/>
                <a:cs typeface="Calibri"/>
                <a:sym typeface="Calibri"/>
              </a:defRPr>
            </a:lvl5pPr>
            <a:lvl6pPr marL="0" marR="0" lvl="5" indent="0" algn="ctr" rtl="0">
              <a:spcBef>
                <a:spcPts val="0"/>
              </a:spcBef>
              <a:buNone/>
              <a:defRPr sz="1200" b="0" i="0" u="none" strike="noStrike" cap="none">
                <a:solidFill>
                  <a:srgbClr val="F2F2F2"/>
                </a:solidFill>
                <a:latin typeface="Calibri"/>
                <a:ea typeface="Calibri"/>
                <a:cs typeface="Calibri"/>
                <a:sym typeface="Calibri"/>
              </a:defRPr>
            </a:lvl6pPr>
            <a:lvl7pPr marL="0" marR="0" lvl="6" indent="0" algn="ctr" rtl="0">
              <a:spcBef>
                <a:spcPts val="0"/>
              </a:spcBef>
              <a:buNone/>
              <a:defRPr sz="1200" b="0" i="0" u="none" strike="noStrike" cap="none">
                <a:solidFill>
                  <a:srgbClr val="F2F2F2"/>
                </a:solidFill>
                <a:latin typeface="Calibri"/>
                <a:ea typeface="Calibri"/>
                <a:cs typeface="Calibri"/>
                <a:sym typeface="Calibri"/>
              </a:defRPr>
            </a:lvl7pPr>
            <a:lvl8pPr marL="0" marR="0" lvl="7" indent="0" algn="ctr" rtl="0">
              <a:spcBef>
                <a:spcPts val="0"/>
              </a:spcBef>
              <a:buNone/>
              <a:defRPr sz="1200" b="0" i="0" u="none" strike="noStrike" cap="none">
                <a:solidFill>
                  <a:srgbClr val="F2F2F2"/>
                </a:solidFill>
                <a:latin typeface="Calibri"/>
                <a:ea typeface="Calibri"/>
                <a:cs typeface="Calibri"/>
                <a:sym typeface="Calibri"/>
              </a:defRPr>
            </a:lvl8pPr>
            <a:lvl9pPr marL="0" marR="0" lvl="8" indent="0" algn="ctr" rtl="0">
              <a:spcBef>
                <a:spcPts val="0"/>
              </a:spcBef>
              <a:buNone/>
              <a:defRPr sz="1200" b="0" i="0" u="none" strike="noStrike" cap="none">
                <a:solidFill>
                  <a:srgbClr val="F2F2F2"/>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838200" y="0"/>
            <a:ext cx="7467600" cy="571500"/>
          </a:xfrm>
          <a:prstGeom prst="rect">
            <a:avLst/>
          </a:prstGeom>
          <a:noFill/>
          <a:ln>
            <a:noFill/>
          </a:ln>
        </p:spPr>
        <p:txBody>
          <a:bodyPr spcFirstLastPara="1" wrap="square" lIns="91425" tIns="91425" rIns="91425" bIns="91425" anchor="ctr" anchorCtr="0">
            <a:normAutofit/>
          </a:bodyPr>
          <a:lstStyle>
            <a:lvl1pPr marL="0" marR="0" lvl="0" indent="0" algn="l" rtl="0">
              <a:spcBef>
                <a:spcPts val="0"/>
              </a:spcBef>
              <a:spcAft>
                <a:spcPts val="0"/>
              </a:spcAft>
              <a:buClr>
                <a:srgbClr val="BD2036"/>
              </a:buClr>
              <a:buSzPts val="2800"/>
              <a:buFont typeface="Tahoma"/>
              <a:buNone/>
              <a:defRPr sz="2800" b="1" i="0" u="none" strike="noStrike" cap="none">
                <a:solidFill>
                  <a:srgbClr val="BD2036"/>
                </a:solidFill>
                <a:latin typeface="Tahoma"/>
                <a:ea typeface="Tahoma"/>
                <a:cs typeface="Tahoma"/>
                <a:sym typeface="Tahoma"/>
              </a:defRPr>
            </a:lvl1pPr>
            <a:lvl2pPr lvl="1" indent="0" rtl="0">
              <a:spcBef>
                <a:spcPts val="0"/>
              </a:spcBef>
              <a:spcAft>
                <a:spcPts val="0"/>
              </a:spcAft>
              <a:buSzPts val="2800"/>
              <a:buNone/>
              <a:defRPr sz="1800"/>
            </a:lvl2pPr>
            <a:lvl3pPr lvl="2" indent="0" rtl="0">
              <a:spcBef>
                <a:spcPts val="0"/>
              </a:spcBef>
              <a:spcAft>
                <a:spcPts val="0"/>
              </a:spcAft>
              <a:buSzPts val="2800"/>
              <a:buNone/>
              <a:defRPr sz="1800"/>
            </a:lvl3pPr>
            <a:lvl4pPr lvl="3" indent="0" rtl="0">
              <a:spcBef>
                <a:spcPts val="0"/>
              </a:spcBef>
              <a:spcAft>
                <a:spcPts val="0"/>
              </a:spcAft>
              <a:buSzPts val="2800"/>
              <a:buNone/>
              <a:defRPr sz="1800"/>
            </a:lvl4pPr>
            <a:lvl5pPr lvl="4" indent="0" rtl="0">
              <a:spcBef>
                <a:spcPts val="0"/>
              </a:spcBef>
              <a:spcAft>
                <a:spcPts val="0"/>
              </a:spcAft>
              <a:buSzPts val="2800"/>
              <a:buNone/>
              <a:defRPr sz="1800"/>
            </a:lvl5pPr>
            <a:lvl6pPr lvl="5" indent="0" rtl="0">
              <a:spcBef>
                <a:spcPts val="0"/>
              </a:spcBef>
              <a:spcAft>
                <a:spcPts val="0"/>
              </a:spcAft>
              <a:buSzPts val="2800"/>
              <a:buNone/>
              <a:defRPr sz="1800"/>
            </a:lvl6pPr>
            <a:lvl7pPr lvl="6" indent="0" rtl="0">
              <a:spcBef>
                <a:spcPts val="0"/>
              </a:spcBef>
              <a:spcAft>
                <a:spcPts val="0"/>
              </a:spcAft>
              <a:buSzPts val="2800"/>
              <a:buNone/>
              <a:defRPr sz="1800"/>
            </a:lvl7pPr>
            <a:lvl8pPr lvl="7" indent="0" rtl="0">
              <a:spcBef>
                <a:spcPts val="0"/>
              </a:spcBef>
              <a:spcAft>
                <a:spcPts val="0"/>
              </a:spcAft>
              <a:buSzPts val="2800"/>
              <a:buNone/>
              <a:defRPr sz="1800"/>
            </a:lvl8pPr>
            <a:lvl9pPr lvl="8" indent="0" rtl="0">
              <a:spcBef>
                <a:spcPts val="0"/>
              </a:spcBef>
              <a:spcAft>
                <a:spcPts val="0"/>
              </a:spcAft>
              <a:buSzPts val="2800"/>
              <a:buNone/>
              <a:defRPr sz="1800"/>
            </a:lvl9pPr>
          </a:lstStyle>
          <a:p>
            <a:endParaRPr/>
          </a:p>
        </p:txBody>
      </p:sp>
      <p:sp>
        <p:nvSpPr>
          <p:cNvPr id="58" name="Google Shape;58;p14"/>
          <p:cNvSpPr txBox="1">
            <a:spLocks noGrp="1"/>
          </p:cNvSpPr>
          <p:nvPr>
            <p:ph type="body" idx="1"/>
          </p:nvPr>
        </p:nvSpPr>
        <p:spPr>
          <a:xfrm>
            <a:off x="457200" y="1151335"/>
            <a:ext cx="4040100" cy="480000"/>
          </a:xfrm>
          <a:prstGeom prst="rect">
            <a:avLst/>
          </a:prstGeom>
          <a:noFill/>
          <a:ln>
            <a:noFill/>
          </a:ln>
        </p:spPr>
        <p:txBody>
          <a:bodyPr spcFirstLastPara="1" wrap="square" lIns="91425" tIns="91425" rIns="91425" bIns="91425" anchor="b" anchorCtr="0">
            <a:normAutofit/>
          </a:bodyPr>
          <a:lstStyle>
            <a:lvl1pPr marL="457200" marR="0" lvl="0" indent="-228600" algn="l" rtl="0">
              <a:spcBef>
                <a:spcPts val="480"/>
              </a:spcBef>
              <a:spcAft>
                <a:spcPts val="0"/>
              </a:spcAft>
              <a:buClr>
                <a:schemeClr val="dk1"/>
              </a:buClr>
              <a:buSzPts val="2400"/>
              <a:buFont typeface="Arial"/>
              <a:buNone/>
              <a:defRPr sz="2400" b="1" i="0" u="none" strike="noStrike" cap="none">
                <a:solidFill>
                  <a:schemeClr val="dk1"/>
                </a:solidFill>
                <a:latin typeface="PT Sans"/>
                <a:ea typeface="PT Sans"/>
                <a:cs typeface="PT Sans"/>
                <a:sym typeface="PT Sans"/>
              </a:defRPr>
            </a:lvl1pPr>
            <a:lvl2pPr marL="914400" marR="0" lvl="1" indent="-228600" algn="l" rtl="0">
              <a:spcBef>
                <a:spcPts val="12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12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12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12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12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12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12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1200"/>
              </a:spcBef>
              <a:spcAft>
                <a:spcPts val="120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9" name="Google Shape;59;p14"/>
          <p:cNvSpPr txBox="1">
            <a:spLocks noGrp="1"/>
          </p:cNvSpPr>
          <p:nvPr>
            <p:ph type="body" idx="2"/>
          </p:nvPr>
        </p:nvSpPr>
        <p:spPr>
          <a:xfrm>
            <a:off x="457200" y="1631156"/>
            <a:ext cx="4040100" cy="2963400"/>
          </a:xfrm>
          <a:prstGeom prst="rect">
            <a:avLst/>
          </a:prstGeom>
          <a:noFill/>
          <a:ln>
            <a:noFill/>
          </a:ln>
        </p:spPr>
        <p:txBody>
          <a:bodyPr spcFirstLastPara="1" wrap="square" lIns="91425" tIns="91425" rIns="91425" bIns="91425" anchor="t" anchorCtr="0">
            <a:norm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PT Sans"/>
                <a:ea typeface="PT Sans"/>
                <a:cs typeface="PT Sans"/>
                <a:sym typeface="PT Sans"/>
              </a:defRPr>
            </a:lvl1pPr>
            <a:lvl2pPr marL="914400" marR="0" lvl="1" indent="-355600" algn="l" rtl="0">
              <a:spcBef>
                <a:spcPts val="1200"/>
              </a:spcBef>
              <a:spcAft>
                <a:spcPts val="0"/>
              </a:spcAft>
              <a:buClr>
                <a:schemeClr val="dk1"/>
              </a:buClr>
              <a:buSzPts val="2000"/>
              <a:buFont typeface="Arial"/>
              <a:buChar char="–"/>
              <a:defRPr sz="2000" b="0" i="0" u="none" strike="noStrike" cap="none">
                <a:solidFill>
                  <a:schemeClr val="dk1"/>
                </a:solidFill>
                <a:latin typeface="PT Sans"/>
                <a:ea typeface="PT Sans"/>
                <a:cs typeface="PT Sans"/>
                <a:sym typeface="PT Sans"/>
              </a:defRPr>
            </a:lvl2pPr>
            <a:lvl3pPr marL="1371600" marR="0" lvl="2" indent="-342900" algn="l" rtl="0">
              <a:spcBef>
                <a:spcPts val="1200"/>
              </a:spcBef>
              <a:spcAft>
                <a:spcPts val="0"/>
              </a:spcAft>
              <a:buClr>
                <a:schemeClr val="dk1"/>
              </a:buClr>
              <a:buSzPts val="1800"/>
              <a:buFont typeface="Arial"/>
              <a:buChar char="•"/>
              <a:defRPr sz="1800" b="0" i="0" u="none" strike="noStrike" cap="none">
                <a:solidFill>
                  <a:schemeClr val="dk1"/>
                </a:solidFill>
                <a:latin typeface="PT Sans"/>
                <a:ea typeface="PT Sans"/>
                <a:cs typeface="PT Sans"/>
                <a:sym typeface="PT Sans"/>
              </a:defRPr>
            </a:lvl3pPr>
            <a:lvl4pPr marL="1828800" marR="0" lvl="3" indent="-330200" algn="l" rtl="0">
              <a:spcBef>
                <a:spcPts val="1200"/>
              </a:spcBef>
              <a:spcAft>
                <a:spcPts val="0"/>
              </a:spcAft>
              <a:buClr>
                <a:schemeClr val="dk1"/>
              </a:buClr>
              <a:buSzPts val="1600"/>
              <a:buFont typeface="Arial"/>
              <a:buChar char="–"/>
              <a:defRPr sz="1600" b="0" i="0" u="none" strike="noStrike" cap="none">
                <a:solidFill>
                  <a:schemeClr val="dk1"/>
                </a:solidFill>
                <a:latin typeface="PT Sans"/>
                <a:ea typeface="PT Sans"/>
                <a:cs typeface="PT Sans"/>
                <a:sym typeface="PT Sans"/>
              </a:defRPr>
            </a:lvl4pPr>
            <a:lvl5pPr marL="2286000" marR="0" lvl="4" indent="-330200" algn="l" rtl="0">
              <a:spcBef>
                <a:spcPts val="1200"/>
              </a:spcBef>
              <a:spcAft>
                <a:spcPts val="0"/>
              </a:spcAft>
              <a:buClr>
                <a:schemeClr val="dk1"/>
              </a:buClr>
              <a:buSzPts val="1600"/>
              <a:buFont typeface="Arial"/>
              <a:buChar char="»"/>
              <a:defRPr sz="1600" b="0" i="0" u="none" strike="noStrike" cap="none">
                <a:solidFill>
                  <a:schemeClr val="dk1"/>
                </a:solidFill>
                <a:latin typeface="PT Sans"/>
                <a:ea typeface="PT Sans"/>
                <a:cs typeface="PT Sans"/>
                <a:sym typeface="PT Sans"/>
              </a:defRPr>
            </a:lvl5pPr>
            <a:lvl6pPr marL="2743200" marR="0" lvl="5" indent="-330200" algn="l" rtl="0">
              <a:spcBef>
                <a:spcPts val="12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12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12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1200"/>
              </a:spcBef>
              <a:spcAft>
                <a:spcPts val="120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60" name="Google Shape;60;p14"/>
          <p:cNvSpPr txBox="1">
            <a:spLocks noGrp="1"/>
          </p:cNvSpPr>
          <p:nvPr>
            <p:ph type="body" idx="3"/>
          </p:nvPr>
        </p:nvSpPr>
        <p:spPr>
          <a:xfrm>
            <a:off x="4645025" y="1151335"/>
            <a:ext cx="4041900" cy="480000"/>
          </a:xfrm>
          <a:prstGeom prst="rect">
            <a:avLst/>
          </a:prstGeom>
          <a:noFill/>
          <a:ln>
            <a:noFill/>
          </a:ln>
        </p:spPr>
        <p:txBody>
          <a:bodyPr spcFirstLastPara="1" wrap="square" lIns="91425" tIns="91425" rIns="91425" bIns="91425" anchor="b" anchorCtr="0">
            <a:normAutofit/>
          </a:bodyPr>
          <a:lstStyle>
            <a:lvl1pPr marL="457200" marR="0" lvl="0" indent="-228600" algn="l" rtl="0">
              <a:spcBef>
                <a:spcPts val="480"/>
              </a:spcBef>
              <a:spcAft>
                <a:spcPts val="0"/>
              </a:spcAft>
              <a:buClr>
                <a:schemeClr val="dk1"/>
              </a:buClr>
              <a:buSzPts val="2400"/>
              <a:buFont typeface="Arial"/>
              <a:buNone/>
              <a:defRPr sz="2400" b="1" i="0" u="none" strike="noStrike" cap="none">
                <a:solidFill>
                  <a:schemeClr val="dk1"/>
                </a:solidFill>
                <a:latin typeface="PT Sans"/>
                <a:ea typeface="PT Sans"/>
                <a:cs typeface="PT Sans"/>
                <a:sym typeface="PT Sans"/>
              </a:defRPr>
            </a:lvl1pPr>
            <a:lvl2pPr marL="914400" marR="0" lvl="1" indent="-228600" algn="l" rtl="0">
              <a:spcBef>
                <a:spcPts val="12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12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12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12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12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12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12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1200"/>
              </a:spcBef>
              <a:spcAft>
                <a:spcPts val="120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1" name="Google Shape;61;p14"/>
          <p:cNvSpPr txBox="1">
            <a:spLocks noGrp="1"/>
          </p:cNvSpPr>
          <p:nvPr>
            <p:ph type="body" idx="4"/>
          </p:nvPr>
        </p:nvSpPr>
        <p:spPr>
          <a:xfrm>
            <a:off x="4645025" y="1631156"/>
            <a:ext cx="4041900" cy="2963400"/>
          </a:xfrm>
          <a:prstGeom prst="rect">
            <a:avLst/>
          </a:prstGeom>
          <a:noFill/>
          <a:ln>
            <a:noFill/>
          </a:ln>
        </p:spPr>
        <p:txBody>
          <a:bodyPr spcFirstLastPara="1" wrap="square" lIns="91425" tIns="91425" rIns="91425" bIns="91425" anchor="t" anchorCtr="0">
            <a:norm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PT Sans"/>
                <a:ea typeface="PT Sans"/>
                <a:cs typeface="PT Sans"/>
                <a:sym typeface="PT Sans"/>
              </a:defRPr>
            </a:lvl1pPr>
            <a:lvl2pPr marL="914400" marR="0" lvl="1" indent="-355600" algn="l" rtl="0">
              <a:spcBef>
                <a:spcPts val="1200"/>
              </a:spcBef>
              <a:spcAft>
                <a:spcPts val="0"/>
              </a:spcAft>
              <a:buClr>
                <a:schemeClr val="dk1"/>
              </a:buClr>
              <a:buSzPts val="2000"/>
              <a:buFont typeface="Arial"/>
              <a:buChar char="–"/>
              <a:defRPr sz="2000" b="0" i="0" u="none" strike="noStrike" cap="none">
                <a:solidFill>
                  <a:schemeClr val="dk1"/>
                </a:solidFill>
                <a:latin typeface="PT Sans"/>
                <a:ea typeface="PT Sans"/>
                <a:cs typeface="PT Sans"/>
                <a:sym typeface="PT Sans"/>
              </a:defRPr>
            </a:lvl2pPr>
            <a:lvl3pPr marL="1371600" marR="0" lvl="2" indent="-342900" algn="l" rtl="0">
              <a:spcBef>
                <a:spcPts val="1200"/>
              </a:spcBef>
              <a:spcAft>
                <a:spcPts val="0"/>
              </a:spcAft>
              <a:buClr>
                <a:schemeClr val="dk1"/>
              </a:buClr>
              <a:buSzPts val="1800"/>
              <a:buFont typeface="Arial"/>
              <a:buChar char="•"/>
              <a:defRPr sz="1800" b="0" i="0" u="none" strike="noStrike" cap="none">
                <a:solidFill>
                  <a:schemeClr val="dk1"/>
                </a:solidFill>
                <a:latin typeface="PT Sans"/>
                <a:ea typeface="PT Sans"/>
                <a:cs typeface="PT Sans"/>
                <a:sym typeface="PT Sans"/>
              </a:defRPr>
            </a:lvl3pPr>
            <a:lvl4pPr marL="1828800" marR="0" lvl="3" indent="-330200" algn="l" rtl="0">
              <a:spcBef>
                <a:spcPts val="1200"/>
              </a:spcBef>
              <a:spcAft>
                <a:spcPts val="0"/>
              </a:spcAft>
              <a:buClr>
                <a:schemeClr val="dk1"/>
              </a:buClr>
              <a:buSzPts val="1600"/>
              <a:buFont typeface="Arial"/>
              <a:buChar char="–"/>
              <a:defRPr sz="1600" b="0" i="0" u="none" strike="noStrike" cap="none">
                <a:solidFill>
                  <a:schemeClr val="dk1"/>
                </a:solidFill>
                <a:latin typeface="PT Sans"/>
                <a:ea typeface="PT Sans"/>
                <a:cs typeface="PT Sans"/>
                <a:sym typeface="PT Sans"/>
              </a:defRPr>
            </a:lvl4pPr>
            <a:lvl5pPr marL="2286000" marR="0" lvl="4" indent="-330200" algn="l" rtl="0">
              <a:spcBef>
                <a:spcPts val="1200"/>
              </a:spcBef>
              <a:spcAft>
                <a:spcPts val="0"/>
              </a:spcAft>
              <a:buClr>
                <a:schemeClr val="dk1"/>
              </a:buClr>
              <a:buSzPts val="1600"/>
              <a:buFont typeface="Arial"/>
              <a:buChar char="»"/>
              <a:defRPr sz="1600" b="0" i="0" u="none" strike="noStrike" cap="none">
                <a:solidFill>
                  <a:schemeClr val="dk1"/>
                </a:solidFill>
                <a:latin typeface="PT Sans"/>
                <a:ea typeface="PT Sans"/>
                <a:cs typeface="PT Sans"/>
                <a:sym typeface="PT Sans"/>
              </a:defRPr>
            </a:lvl5pPr>
            <a:lvl6pPr marL="2743200" marR="0" lvl="5" indent="-330200" algn="l" rtl="0">
              <a:spcBef>
                <a:spcPts val="12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12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12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1200"/>
              </a:spcBef>
              <a:spcAft>
                <a:spcPts val="120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62" name="Google Shape;62;p14"/>
          <p:cNvSpPr txBox="1">
            <a:spLocks noGrp="1"/>
          </p:cNvSpPr>
          <p:nvPr>
            <p:ph type="dt" idx="10"/>
          </p:nvPr>
        </p:nvSpPr>
        <p:spPr>
          <a:xfrm>
            <a:off x="457200" y="4869656"/>
            <a:ext cx="2133600" cy="2739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3" name="Google Shape;63;p14"/>
          <p:cNvSpPr txBox="1">
            <a:spLocks noGrp="1"/>
          </p:cNvSpPr>
          <p:nvPr>
            <p:ph type="ftr" idx="11"/>
          </p:nvPr>
        </p:nvSpPr>
        <p:spPr>
          <a:xfrm>
            <a:off x="3124200" y="4869656"/>
            <a:ext cx="2895600" cy="2739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 name="Google Shape;64;p14"/>
          <p:cNvSpPr txBox="1">
            <a:spLocks noGrp="1"/>
          </p:cNvSpPr>
          <p:nvPr>
            <p:ph type="sldNum" idx="12"/>
          </p:nvPr>
        </p:nvSpPr>
        <p:spPr>
          <a:xfrm>
            <a:off x="8229600" y="4857750"/>
            <a:ext cx="914400" cy="273900"/>
          </a:xfrm>
          <a:prstGeom prst="rect">
            <a:avLst/>
          </a:prstGeom>
          <a:noFill/>
          <a:ln>
            <a:noFill/>
          </a:ln>
        </p:spPr>
        <p:txBody>
          <a:bodyPr spcFirstLastPara="1" wrap="square" lIns="91425" tIns="45700" rIns="91425" bIns="45700" anchor="ctr" anchorCtr="0">
            <a:normAutofit lnSpcReduction="10000"/>
          </a:bodyPr>
          <a:lstStyle>
            <a:lvl1pPr marL="0" marR="0" lvl="0" indent="0" algn="ctr" rtl="0">
              <a:spcBef>
                <a:spcPts val="0"/>
              </a:spcBef>
              <a:buNone/>
              <a:defRPr sz="1200">
                <a:solidFill>
                  <a:srgbClr val="F2F2F2"/>
                </a:solidFill>
                <a:latin typeface="Calibri"/>
                <a:ea typeface="Calibri"/>
                <a:cs typeface="Calibri"/>
                <a:sym typeface="Calibri"/>
              </a:defRPr>
            </a:lvl1pPr>
            <a:lvl2pPr marL="0" marR="0" lvl="1" indent="0" algn="ctr" rtl="0">
              <a:spcBef>
                <a:spcPts val="0"/>
              </a:spcBef>
              <a:buNone/>
              <a:defRPr sz="1200">
                <a:solidFill>
                  <a:srgbClr val="F2F2F2"/>
                </a:solidFill>
                <a:latin typeface="Calibri"/>
                <a:ea typeface="Calibri"/>
                <a:cs typeface="Calibri"/>
                <a:sym typeface="Calibri"/>
              </a:defRPr>
            </a:lvl2pPr>
            <a:lvl3pPr marL="0" marR="0" lvl="2" indent="0" algn="ctr" rtl="0">
              <a:spcBef>
                <a:spcPts val="0"/>
              </a:spcBef>
              <a:buNone/>
              <a:defRPr sz="1200">
                <a:solidFill>
                  <a:srgbClr val="F2F2F2"/>
                </a:solidFill>
                <a:latin typeface="Calibri"/>
                <a:ea typeface="Calibri"/>
                <a:cs typeface="Calibri"/>
                <a:sym typeface="Calibri"/>
              </a:defRPr>
            </a:lvl3pPr>
            <a:lvl4pPr marL="0" marR="0" lvl="3" indent="0" algn="ctr" rtl="0">
              <a:spcBef>
                <a:spcPts val="0"/>
              </a:spcBef>
              <a:buNone/>
              <a:defRPr sz="1200">
                <a:solidFill>
                  <a:srgbClr val="F2F2F2"/>
                </a:solidFill>
                <a:latin typeface="Calibri"/>
                <a:ea typeface="Calibri"/>
                <a:cs typeface="Calibri"/>
                <a:sym typeface="Calibri"/>
              </a:defRPr>
            </a:lvl4pPr>
            <a:lvl5pPr marL="0" marR="0" lvl="4" indent="0" algn="ctr" rtl="0">
              <a:spcBef>
                <a:spcPts val="0"/>
              </a:spcBef>
              <a:buNone/>
              <a:defRPr sz="1200">
                <a:solidFill>
                  <a:srgbClr val="F2F2F2"/>
                </a:solidFill>
                <a:latin typeface="Calibri"/>
                <a:ea typeface="Calibri"/>
                <a:cs typeface="Calibri"/>
                <a:sym typeface="Calibri"/>
              </a:defRPr>
            </a:lvl5pPr>
            <a:lvl6pPr marL="0" marR="0" lvl="5" indent="0" algn="ctr" rtl="0">
              <a:spcBef>
                <a:spcPts val="0"/>
              </a:spcBef>
              <a:buNone/>
              <a:defRPr sz="1200">
                <a:solidFill>
                  <a:srgbClr val="F2F2F2"/>
                </a:solidFill>
                <a:latin typeface="Calibri"/>
                <a:ea typeface="Calibri"/>
                <a:cs typeface="Calibri"/>
                <a:sym typeface="Calibri"/>
              </a:defRPr>
            </a:lvl6pPr>
            <a:lvl7pPr marL="0" marR="0" lvl="6" indent="0" algn="ctr" rtl="0">
              <a:spcBef>
                <a:spcPts val="0"/>
              </a:spcBef>
              <a:buNone/>
              <a:defRPr sz="1200">
                <a:solidFill>
                  <a:srgbClr val="F2F2F2"/>
                </a:solidFill>
                <a:latin typeface="Calibri"/>
                <a:ea typeface="Calibri"/>
                <a:cs typeface="Calibri"/>
                <a:sym typeface="Calibri"/>
              </a:defRPr>
            </a:lvl7pPr>
            <a:lvl8pPr marL="0" marR="0" lvl="7" indent="0" algn="ctr" rtl="0">
              <a:spcBef>
                <a:spcPts val="0"/>
              </a:spcBef>
              <a:buNone/>
              <a:defRPr sz="1200">
                <a:solidFill>
                  <a:srgbClr val="F2F2F2"/>
                </a:solidFill>
                <a:latin typeface="Calibri"/>
                <a:ea typeface="Calibri"/>
                <a:cs typeface="Calibri"/>
                <a:sym typeface="Calibri"/>
              </a:defRPr>
            </a:lvl8pPr>
            <a:lvl9pPr marL="0" marR="0" lvl="8" indent="0" algn="ctr" rtl="0">
              <a:spcBef>
                <a:spcPts val="0"/>
              </a:spcBef>
              <a:buNone/>
              <a:defRPr sz="1200">
                <a:solidFill>
                  <a:srgbClr val="F2F2F2"/>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mp; Bullets 1">
  <p:cSld name="Title &amp; Bullets">
    <p:spTree>
      <p:nvGrpSpPr>
        <p:cNvPr id="1" name="Shape 65"/>
        <p:cNvGrpSpPr/>
        <p:nvPr/>
      </p:nvGrpSpPr>
      <p:grpSpPr>
        <a:xfrm>
          <a:off x="0" y="0"/>
          <a:ext cx="0" cy="0"/>
          <a:chOff x="0" y="0"/>
          <a:chExt cx="0" cy="0"/>
        </a:xfrm>
      </p:grpSpPr>
      <p:sp>
        <p:nvSpPr>
          <p:cNvPr id="66" name="Google Shape;66;p15"/>
          <p:cNvSpPr txBox="1">
            <a:spLocks noGrp="1"/>
          </p:cNvSpPr>
          <p:nvPr>
            <p:ph type="body" idx="1"/>
          </p:nvPr>
        </p:nvSpPr>
        <p:spPr>
          <a:xfrm>
            <a:off x="633413" y="1181100"/>
            <a:ext cx="7877100" cy="3486300"/>
          </a:xfrm>
          <a:prstGeom prst="rect">
            <a:avLst/>
          </a:prstGeom>
          <a:noFill/>
          <a:ln>
            <a:noFill/>
          </a:ln>
        </p:spPr>
        <p:txBody>
          <a:bodyPr spcFirstLastPara="1" wrap="square" lIns="19050" tIns="19050" rIns="19050" bIns="19050" anchor="ctr" anchorCtr="0">
            <a:normAutofit/>
          </a:bodyPr>
          <a:lstStyle>
            <a:lvl1pPr marL="457200" lvl="0" indent="-279400" algn="l" rtl="0">
              <a:lnSpc>
                <a:spcPct val="100000"/>
              </a:lnSpc>
              <a:spcBef>
                <a:spcPts val="2200"/>
              </a:spcBef>
              <a:spcAft>
                <a:spcPts val="0"/>
              </a:spcAft>
              <a:buClr>
                <a:srgbClr val="000000"/>
              </a:buClr>
              <a:buSzPts val="800"/>
              <a:buChar char="●"/>
              <a:defRPr/>
            </a:lvl1pPr>
            <a:lvl2pPr marL="914400" lvl="1" indent="-279400" algn="l" rtl="0">
              <a:lnSpc>
                <a:spcPct val="100000"/>
              </a:lnSpc>
              <a:spcBef>
                <a:spcPts val="2200"/>
              </a:spcBef>
              <a:spcAft>
                <a:spcPts val="0"/>
              </a:spcAft>
              <a:buClr>
                <a:srgbClr val="000000"/>
              </a:buClr>
              <a:buSzPts val="800"/>
              <a:buChar char="○"/>
              <a:defRPr/>
            </a:lvl2pPr>
            <a:lvl3pPr marL="1371600" lvl="2" indent="-279400" algn="l" rtl="0">
              <a:lnSpc>
                <a:spcPct val="100000"/>
              </a:lnSpc>
              <a:spcBef>
                <a:spcPts val="2200"/>
              </a:spcBef>
              <a:spcAft>
                <a:spcPts val="0"/>
              </a:spcAft>
              <a:buClr>
                <a:srgbClr val="000000"/>
              </a:buClr>
              <a:buSzPts val="800"/>
              <a:buChar char="■"/>
              <a:defRPr/>
            </a:lvl3pPr>
            <a:lvl4pPr marL="1828800" lvl="3" indent="-279400" algn="l" rtl="0">
              <a:lnSpc>
                <a:spcPct val="100000"/>
              </a:lnSpc>
              <a:spcBef>
                <a:spcPts val="2200"/>
              </a:spcBef>
              <a:spcAft>
                <a:spcPts val="0"/>
              </a:spcAft>
              <a:buClr>
                <a:srgbClr val="000000"/>
              </a:buClr>
              <a:buSzPts val="800"/>
              <a:buChar char="●"/>
              <a:defRPr/>
            </a:lvl4pPr>
            <a:lvl5pPr marL="2286000" lvl="4" indent="-279400" algn="l" rtl="0">
              <a:lnSpc>
                <a:spcPct val="100000"/>
              </a:lnSpc>
              <a:spcBef>
                <a:spcPts val="2200"/>
              </a:spcBef>
              <a:spcAft>
                <a:spcPts val="0"/>
              </a:spcAft>
              <a:buClr>
                <a:srgbClr val="000000"/>
              </a:buClr>
              <a:buSzPts val="800"/>
              <a:buChar char="○"/>
              <a:defRPr/>
            </a:lvl5pPr>
            <a:lvl6pPr marL="2743200" lvl="5" indent="-279400" algn="l" rtl="0">
              <a:lnSpc>
                <a:spcPct val="100000"/>
              </a:lnSpc>
              <a:spcBef>
                <a:spcPts val="2200"/>
              </a:spcBef>
              <a:spcAft>
                <a:spcPts val="0"/>
              </a:spcAft>
              <a:buClr>
                <a:srgbClr val="000000"/>
              </a:buClr>
              <a:buSzPts val="800"/>
              <a:buChar char="■"/>
              <a:defRPr/>
            </a:lvl6pPr>
            <a:lvl7pPr marL="3200400" lvl="6" indent="-279400" algn="l" rtl="0">
              <a:lnSpc>
                <a:spcPct val="100000"/>
              </a:lnSpc>
              <a:spcBef>
                <a:spcPts val="2200"/>
              </a:spcBef>
              <a:spcAft>
                <a:spcPts val="0"/>
              </a:spcAft>
              <a:buClr>
                <a:srgbClr val="000000"/>
              </a:buClr>
              <a:buSzPts val="800"/>
              <a:buChar char="●"/>
              <a:defRPr/>
            </a:lvl7pPr>
            <a:lvl8pPr marL="3657600" lvl="7" indent="-279400" algn="l" rtl="0">
              <a:lnSpc>
                <a:spcPct val="100000"/>
              </a:lnSpc>
              <a:spcBef>
                <a:spcPts val="2200"/>
              </a:spcBef>
              <a:spcAft>
                <a:spcPts val="0"/>
              </a:spcAft>
              <a:buClr>
                <a:srgbClr val="000000"/>
              </a:buClr>
              <a:buSzPts val="800"/>
              <a:buChar char="○"/>
              <a:defRPr/>
            </a:lvl8pPr>
            <a:lvl9pPr marL="4114800" lvl="8" indent="-279400" algn="l" rtl="0">
              <a:lnSpc>
                <a:spcPct val="100000"/>
              </a:lnSpc>
              <a:spcBef>
                <a:spcPts val="2200"/>
              </a:spcBef>
              <a:spcAft>
                <a:spcPts val="0"/>
              </a:spcAft>
              <a:buClr>
                <a:srgbClr val="000000"/>
              </a:buClr>
              <a:buSzPts val="800"/>
              <a:buChar char="■"/>
              <a:defRPr/>
            </a:lvl9pPr>
          </a:lstStyle>
          <a:p>
            <a:endParaRPr/>
          </a:p>
        </p:txBody>
      </p:sp>
      <p:sp>
        <p:nvSpPr>
          <p:cNvPr id="67" name="Google Shape;67;p15"/>
          <p:cNvSpPr txBox="1">
            <a:spLocks noGrp="1"/>
          </p:cNvSpPr>
          <p:nvPr>
            <p:ph type="body" idx="2"/>
          </p:nvPr>
        </p:nvSpPr>
        <p:spPr>
          <a:xfrm>
            <a:off x="633413" y="380250"/>
            <a:ext cx="7877100" cy="857400"/>
          </a:xfrm>
          <a:prstGeom prst="rect">
            <a:avLst/>
          </a:prstGeom>
          <a:noFill/>
          <a:ln>
            <a:noFill/>
          </a:ln>
        </p:spPr>
        <p:txBody>
          <a:bodyPr spcFirstLastPara="1" wrap="square" lIns="19050" tIns="19050" rIns="19050" bIns="19050" anchor="ctr" anchorCtr="0">
            <a:normAutofit/>
          </a:bodyPr>
          <a:lstStyle>
            <a:lvl1pPr marL="457200" lvl="0" indent="-228600" algn="ctr" rtl="0">
              <a:lnSpc>
                <a:spcPct val="100000"/>
              </a:lnSpc>
              <a:spcBef>
                <a:spcPts val="0"/>
              </a:spcBef>
              <a:spcAft>
                <a:spcPts val="0"/>
              </a:spcAft>
              <a:buClr>
                <a:srgbClr val="003B71"/>
              </a:buClr>
              <a:buSzPts val="4200"/>
              <a:buFont typeface="Anton"/>
              <a:buNone/>
              <a:defRPr sz="4200">
                <a:solidFill>
                  <a:srgbClr val="003B71"/>
                </a:solidFill>
                <a:latin typeface="Anton"/>
                <a:ea typeface="Anton"/>
                <a:cs typeface="Anton"/>
                <a:sym typeface="Anton"/>
              </a:defRPr>
            </a:lvl1pPr>
            <a:lvl2pPr marL="914400" lvl="1" indent="-260350" algn="l" rtl="0">
              <a:lnSpc>
                <a:spcPct val="100000"/>
              </a:lnSpc>
              <a:spcBef>
                <a:spcPts val="2200"/>
              </a:spcBef>
              <a:spcAft>
                <a:spcPts val="0"/>
              </a:spcAft>
              <a:buClr>
                <a:srgbClr val="000000"/>
              </a:buClr>
              <a:buSzPts val="500"/>
              <a:buChar char="○"/>
              <a:defRPr/>
            </a:lvl2pPr>
            <a:lvl3pPr marL="1371600" lvl="2" indent="-260350" algn="l" rtl="0">
              <a:lnSpc>
                <a:spcPct val="100000"/>
              </a:lnSpc>
              <a:spcBef>
                <a:spcPts val="2200"/>
              </a:spcBef>
              <a:spcAft>
                <a:spcPts val="0"/>
              </a:spcAft>
              <a:buClr>
                <a:srgbClr val="000000"/>
              </a:buClr>
              <a:buSzPts val="500"/>
              <a:buChar char="■"/>
              <a:defRPr/>
            </a:lvl3pPr>
            <a:lvl4pPr marL="1828800" lvl="3" indent="-260350" algn="l" rtl="0">
              <a:lnSpc>
                <a:spcPct val="100000"/>
              </a:lnSpc>
              <a:spcBef>
                <a:spcPts val="2200"/>
              </a:spcBef>
              <a:spcAft>
                <a:spcPts val="0"/>
              </a:spcAft>
              <a:buClr>
                <a:srgbClr val="000000"/>
              </a:buClr>
              <a:buSzPts val="500"/>
              <a:buChar char="●"/>
              <a:defRPr/>
            </a:lvl4pPr>
            <a:lvl5pPr marL="2286000" lvl="4" indent="-260350" algn="l" rtl="0">
              <a:lnSpc>
                <a:spcPct val="100000"/>
              </a:lnSpc>
              <a:spcBef>
                <a:spcPts val="2200"/>
              </a:spcBef>
              <a:spcAft>
                <a:spcPts val="0"/>
              </a:spcAft>
              <a:buClr>
                <a:srgbClr val="000000"/>
              </a:buClr>
              <a:buSzPts val="500"/>
              <a:buChar char="○"/>
              <a:defRPr/>
            </a:lvl5pPr>
            <a:lvl6pPr marL="2743200" lvl="5" indent="-279400" algn="l" rtl="0">
              <a:lnSpc>
                <a:spcPct val="100000"/>
              </a:lnSpc>
              <a:spcBef>
                <a:spcPts val="2200"/>
              </a:spcBef>
              <a:spcAft>
                <a:spcPts val="0"/>
              </a:spcAft>
              <a:buClr>
                <a:srgbClr val="000000"/>
              </a:buClr>
              <a:buSzPts val="800"/>
              <a:buChar char="■"/>
              <a:defRPr/>
            </a:lvl6pPr>
            <a:lvl7pPr marL="3200400" lvl="6" indent="-279400" algn="l" rtl="0">
              <a:lnSpc>
                <a:spcPct val="100000"/>
              </a:lnSpc>
              <a:spcBef>
                <a:spcPts val="2200"/>
              </a:spcBef>
              <a:spcAft>
                <a:spcPts val="0"/>
              </a:spcAft>
              <a:buClr>
                <a:srgbClr val="000000"/>
              </a:buClr>
              <a:buSzPts val="800"/>
              <a:buChar char="●"/>
              <a:defRPr/>
            </a:lvl7pPr>
            <a:lvl8pPr marL="3657600" lvl="7" indent="-279400" algn="l" rtl="0">
              <a:lnSpc>
                <a:spcPct val="100000"/>
              </a:lnSpc>
              <a:spcBef>
                <a:spcPts val="2200"/>
              </a:spcBef>
              <a:spcAft>
                <a:spcPts val="0"/>
              </a:spcAft>
              <a:buClr>
                <a:srgbClr val="000000"/>
              </a:buClr>
              <a:buSzPts val="800"/>
              <a:buChar char="○"/>
              <a:defRPr/>
            </a:lvl8pPr>
            <a:lvl9pPr marL="4114800" lvl="8" indent="-279400" algn="l" rtl="0">
              <a:lnSpc>
                <a:spcPct val="100000"/>
              </a:lnSpc>
              <a:spcBef>
                <a:spcPts val="2200"/>
              </a:spcBef>
              <a:spcAft>
                <a:spcPts val="0"/>
              </a:spcAft>
              <a:buClr>
                <a:srgbClr val="000000"/>
              </a:buClr>
              <a:buSzPts val="800"/>
              <a:buChar char="■"/>
              <a:defRPr/>
            </a:lvl9pPr>
          </a:lstStyle>
          <a:p>
            <a:endParaRPr/>
          </a:p>
        </p:txBody>
      </p:sp>
      <p:sp>
        <p:nvSpPr>
          <p:cNvPr id="68" name="Google Shape;68;p15"/>
          <p:cNvSpPr txBox="1">
            <a:spLocks noGrp="1"/>
          </p:cNvSpPr>
          <p:nvPr>
            <p:ph type="sldNum" idx="12"/>
          </p:nvPr>
        </p:nvSpPr>
        <p:spPr>
          <a:xfrm>
            <a:off x="158349" y="88803"/>
            <a:ext cx="170100" cy="177000"/>
          </a:xfrm>
          <a:prstGeom prst="rect">
            <a:avLst/>
          </a:prstGeom>
          <a:noFill/>
          <a:ln>
            <a:noFill/>
          </a:ln>
        </p:spPr>
        <p:txBody>
          <a:bodyPr spcFirstLastPara="1" wrap="square" lIns="19050" tIns="19050" rIns="19050" bIns="19050" anchor="t" anchorCtr="0">
            <a:spAutoFit/>
          </a:bodyPr>
          <a:lstStyle>
            <a:lvl1pPr marL="0" marR="0" lvl="0"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900"/>
              <a:buFont typeface="Helvetica Neue Light"/>
              <a:buNone/>
              <a:defRPr sz="900" b="0" i="0" u="none" strike="noStrike" cap="none">
                <a:solidFill>
                  <a:srgbClr val="FFFFFF"/>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gif"/><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hyperlink" Target="https://doi.org/10.1002/2016GL072430" TargetMode="Externa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hyperlink" Target="http://www.ipcc.ch/" TargetMode="Externa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8" Type="http://schemas.openxmlformats.org/officeDocument/2006/relationships/hyperlink" Target="https://github.com/NOAA-GFDL/MDTF-diagnostics" TargetMode="External"/><Relationship Id="rId13" Type="http://schemas.openxmlformats.org/officeDocument/2006/relationships/image" Target="../media/image37.png"/><Relationship Id="rId3" Type="http://schemas.openxmlformats.org/officeDocument/2006/relationships/hyperlink" Target="https://cmip6-preprocessing.readthedocs.io/en/latest/?badge=latest" TargetMode="External"/><Relationship Id="rId7" Type="http://schemas.openxmlformats.org/officeDocument/2006/relationships/hyperlink" Target="https://github.com/ESGF2-US/intake-esgf" TargetMode="External"/><Relationship Id="rId12" Type="http://schemas.openxmlformats.org/officeDocument/2006/relationships/hyperlink" Target="https://pangeo-data.github.io/pangeo-cmip6-cloud/requesting_data.html"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hyperlink" Target="https://intake-esm.readthedocs.io/en/latest/" TargetMode="External"/><Relationship Id="rId11" Type="http://schemas.openxmlformats.org/officeDocument/2006/relationships/image" Target="../media/image36.png"/><Relationship Id="rId5" Type="http://schemas.openxmlformats.org/officeDocument/2006/relationships/hyperlink" Target="https://pangeo-data.github.io/pangeo-cmip6-cloud/" TargetMode="External"/><Relationship Id="rId10" Type="http://schemas.openxmlformats.org/officeDocument/2006/relationships/image" Target="../media/image35.png"/><Relationship Id="rId4" Type="http://schemas.openxmlformats.org/officeDocument/2006/relationships/hyperlink" Target="https://github.com/WCRP-CMIP/CMIP6_CVs" TargetMode="External"/><Relationship Id="rId9" Type="http://schemas.openxmlformats.org/officeDocument/2006/relationships/image" Target="../media/image34.png"/><Relationship Id="rId14" Type="http://schemas.openxmlformats.org/officeDocument/2006/relationships/comments" Target="../comments/comment1.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subTitle" idx="4294967295"/>
          </p:nvPr>
        </p:nvSpPr>
        <p:spPr>
          <a:xfrm>
            <a:off x="940200" y="1111050"/>
            <a:ext cx="7263600" cy="161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u="sng">
                <a:solidFill>
                  <a:schemeClr val="dk1"/>
                </a:solidFill>
                <a:latin typeface="Calibri"/>
                <a:ea typeface="Calibri"/>
                <a:cs typeface="Calibri"/>
                <a:sym typeface="Calibri"/>
              </a:rPr>
              <a:t>Aparna Radhakrishnan</a:t>
            </a:r>
            <a:r>
              <a:rPr lang="en" sz="2000" baseline="30000">
                <a:solidFill>
                  <a:schemeClr val="dk1"/>
                </a:solidFill>
                <a:latin typeface="Calibri"/>
                <a:ea typeface="Calibri"/>
                <a:cs typeface="Calibri"/>
                <a:sym typeface="Calibri"/>
              </a:rPr>
              <a:t>1</a:t>
            </a:r>
            <a:r>
              <a:rPr lang="en" sz="2000">
                <a:solidFill>
                  <a:schemeClr val="dk1"/>
                </a:solidFill>
                <a:latin typeface="Calibri"/>
                <a:ea typeface="Calibri"/>
                <a:cs typeface="Calibri"/>
                <a:sym typeface="Calibri"/>
              </a:rPr>
              <a:t>,Ryan Abernathey</a:t>
            </a:r>
            <a:r>
              <a:rPr lang="en" sz="2000" baseline="30000">
                <a:solidFill>
                  <a:schemeClr val="dk1"/>
                </a:solidFill>
                <a:latin typeface="Calibri"/>
                <a:ea typeface="Calibri"/>
                <a:cs typeface="Calibri"/>
                <a:sym typeface="Calibri"/>
              </a:rPr>
              <a:t>6</a:t>
            </a:r>
            <a:r>
              <a:rPr lang="en" sz="2000">
                <a:solidFill>
                  <a:schemeClr val="dk1"/>
                </a:solidFill>
                <a:latin typeface="Calibri"/>
                <a:ea typeface="Calibri"/>
                <a:cs typeface="Calibri"/>
                <a:sym typeface="Calibri"/>
              </a:rPr>
              <a:t>, Sasha Ames</a:t>
            </a:r>
            <a:r>
              <a:rPr lang="en" sz="2000" baseline="30000">
                <a:solidFill>
                  <a:schemeClr val="dk1"/>
                </a:solidFill>
                <a:latin typeface="Calibri"/>
                <a:ea typeface="Calibri"/>
                <a:cs typeface="Calibri"/>
                <a:sym typeface="Calibri"/>
              </a:rPr>
              <a:t>10</a:t>
            </a:r>
            <a:r>
              <a:rPr lang="en" sz="2000">
                <a:solidFill>
                  <a:schemeClr val="dk1"/>
                </a:solidFill>
                <a:latin typeface="Calibri"/>
                <a:ea typeface="Calibri"/>
                <a:cs typeface="Calibri"/>
                <a:sym typeface="Calibri"/>
              </a:rPr>
              <a:t>, V. Balaji</a:t>
            </a:r>
            <a:r>
              <a:rPr lang="en" sz="2000" baseline="30000">
                <a:solidFill>
                  <a:schemeClr val="dk1"/>
                </a:solidFill>
                <a:latin typeface="Calibri"/>
                <a:ea typeface="Calibri"/>
                <a:cs typeface="Calibri"/>
                <a:sym typeface="Calibri"/>
              </a:rPr>
              <a:t>4</a:t>
            </a:r>
            <a:r>
              <a:rPr lang="en" sz="2000">
                <a:solidFill>
                  <a:schemeClr val="dk1"/>
                </a:solidFill>
                <a:latin typeface="Calibri"/>
                <a:ea typeface="Calibri"/>
                <a:cs typeface="Calibri"/>
                <a:sym typeface="Calibri"/>
              </a:rPr>
              <a:t>, Julius Busecke</a:t>
            </a:r>
            <a:r>
              <a:rPr lang="en" sz="2000" baseline="30000">
                <a:solidFill>
                  <a:schemeClr val="dk1"/>
                </a:solidFill>
                <a:latin typeface="Calibri"/>
                <a:ea typeface="Calibri"/>
                <a:cs typeface="Calibri"/>
                <a:sym typeface="Calibri"/>
              </a:rPr>
              <a:t>5</a:t>
            </a:r>
            <a:r>
              <a:rPr lang="en" sz="2000">
                <a:solidFill>
                  <a:schemeClr val="dk1"/>
                </a:solidFill>
                <a:latin typeface="Calibri"/>
                <a:ea typeface="Calibri"/>
                <a:cs typeface="Calibri"/>
                <a:sym typeface="Calibri"/>
              </a:rPr>
              <a:t>,  Forrest Hoffman</a:t>
            </a:r>
            <a:r>
              <a:rPr lang="en" sz="2000" baseline="30000">
                <a:solidFill>
                  <a:schemeClr val="dk1"/>
                </a:solidFill>
                <a:latin typeface="Calibri"/>
                <a:ea typeface="Calibri"/>
                <a:cs typeface="Calibri"/>
                <a:sym typeface="Calibri"/>
              </a:rPr>
              <a:t>10</a:t>
            </a:r>
            <a:r>
              <a:rPr lang="en" sz="2000">
                <a:solidFill>
                  <a:schemeClr val="dk1"/>
                </a:solidFill>
                <a:latin typeface="Calibri"/>
                <a:ea typeface="Calibri"/>
                <a:cs typeface="Calibri"/>
                <a:sym typeface="Calibri"/>
              </a:rPr>
              <a:t>, Phil Kershaw</a:t>
            </a:r>
            <a:r>
              <a:rPr lang="en" sz="2000" baseline="30000">
                <a:solidFill>
                  <a:schemeClr val="dk1"/>
                </a:solidFill>
                <a:latin typeface="Calibri"/>
                <a:ea typeface="Calibri"/>
                <a:cs typeface="Calibri"/>
                <a:sym typeface="Calibri"/>
              </a:rPr>
              <a:t>7</a:t>
            </a:r>
            <a:r>
              <a:rPr lang="en" sz="2000">
                <a:solidFill>
                  <a:schemeClr val="dk1"/>
                </a:solidFill>
                <a:latin typeface="Calibri"/>
                <a:ea typeface="Calibri"/>
                <a:cs typeface="Calibri"/>
                <a:sym typeface="Calibri"/>
              </a:rPr>
              <a:t>,  David Neelin</a:t>
            </a:r>
            <a:r>
              <a:rPr lang="en" sz="2000" baseline="30000">
                <a:solidFill>
                  <a:schemeClr val="dk1"/>
                </a:solidFill>
                <a:latin typeface="Calibri"/>
                <a:ea typeface="Calibri"/>
                <a:cs typeface="Calibri"/>
                <a:sym typeface="Calibri"/>
              </a:rPr>
              <a:t>8</a:t>
            </a:r>
            <a:r>
              <a:rPr lang="en" sz="2000">
                <a:solidFill>
                  <a:schemeClr val="dk1"/>
                </a:solidFill>
                <a:latin typeface="Calibri"/>
                <a:ea typeface="Calibri"/>
                <a:cs typeface="Calibri"/>
                <a:sym typeface="Calibri"/>
              </a:rPr>
              <a:t>, Jessica Liptak</a:t>
            </a:r>
            <a:r>
              <a:rPr lang="en" sz="2000" baseline="30000">
                <a:solidFill>
                  <a:schemeClr val="dk1"/>
                </a:solidFill>
                <a:latin typeface="Calibri"/>
                <a:ea typeface="Calibri"/>
                <a:cs typeface="Calibri"/>
                <a:sym typeface="Calibri"/>
              </a:rPr>
              <a:t>2</a:t>
            </a:r>
            <a:r>
              <a:rPr lang="en" sz="2000">
                <a:solidFill>
                  <a:schemeClr val="dk1"/>
                </a:solidFill>
                <a:latin typeface="Calibri"/>
                <a:ea typeface="Calibri"/>
                <a:cs typeface="Calibri"/>
                <a:sym typeface="Calibri"/>
              </a:rPr>
              <a:t>, John Krasting</a:t>
            </a:r>
            <a:r>
              <a:rPr lang="en" sz="2000" baseline="30000">
                <a:solidFill>
                  <a:schemeClr val="dk1"/>
                </a:solidFill>
                <a:latin typeface="Calibri"/>
                <a:ea typeface="Calibri"/>
                <a:cs typeface="Calibri"/>
                <a:sym typeface="Calibri"/>
              </a:rPr>
              <a:t>2</a:t>
            </a:r>
            <a:r>
              <a:rPr lang="en" sz="2000">
                <a:solidFill>
                  <a:schemeClr val="dk1"/>
                </a:solidFill>
                <a:latin typeface="Calibri"/>
                <a:ea typeface="Calibri"/>
                <a:cs typeface="Calibri"/>
                <a:sym typeface="Calibri"/>
              </a:rPr>
              <a:t>, Kristopher Rand</a:t>
            </a:r>
            <a:r>
              <a:rPr lang="en" sz="2000" baseline="30000">
                <a:solidFill>
                  <a:schemeClr val="dk1"/>
                </a:solidFill>
                <a:latin typeface="Calibri"/>
                <a:ea typeface="Calibri"/>
                <a:cs typeface="Calibri"/>
                <a:sym typeface="Calibri"/>
              </a:rPr>
              <a:t>3</a:t>
            </a:r>
            <a:r>
              <a:rPr lang="en" sz="2000">
                <a:solidFill>
                  <a:schemeClr val="dk1"/>
                </a:solidFill>
                <a:latin typeface="Calibri"/>
                <a:ea typeface="Calibri"/>
                <a:cs typeface="Calibri"/>
                <a:sym typeface="Calibri"/>
              </a:rPr>
              <a:t>, Ag Stephens</a:t>
            </a:r>
            <a:r>
              <a:rPr lang="en" sz="2000" baseline="30000">
                <a:solidFill>
                  <a:schemeClr val="dk1"/>
                </a:solidFill>
                <a:latin typeface="Calibri"/>
                <a:ea typeface="Calibri"/>
                <a:cs typeface="Calibri"/>
                <a:sym typeface="Calibri"/>
              </a:rPr>
              <a:t>7</a:t>
            </a:r>
            <a:r>
              <a:rPr lang="en" sz="2000">
                <a:solidFill>
                  <a:schemeClr val="dk1"/>
                </a:solidFill>
                <a:latin typeface="Calibri"/>
                <a:ea typeface="Calibri"/>
                <a:cs typeface="Calibri"/>
                <a:sym typeface="Calibri"/>
              </a:rPr>
              <a:t>, Hans Vahlenkamp</a:t>
            </a:r>
            <a:r>
              <a:rPr lang="en" sz="2000" baseline="30000">
                <a:solidFill>
                  <a:schemeClr val="dk1"/>
                </a:solidFill>
                <a:latin typeface="Calibri"/>
                <a:ea typeface="Calibri"/>
                <a:cs typeface="Calibri"/>
                <a:sym typeface="Calibri"/>
              </a:rPr>
              <a:t>9</a:t>
            </a:r>
            <a:endParaRPr sz="2000" baseline="30000">
              <a:solidFill>
                <a:srgbClr val="0075BC"/>
              </a:solidFill>
              <a:latin typeface="Calibri"/>
              <a:ea typeface="Calibri"/>
              <a:cs typeface="Calibri"/>
              <a:sym typeface="Calibri"/>
            </a:endParaRPr>
          </a:p>
        </p:txBody>
      </p:sp>
      <p:sp>
        <p:nvSpPr>
          <p:cNvPr id="74" name="Google Shape;74;p16"/>
          <p:cNvSpPr/>
          <p:nvPr/>
        </p:nvSpPr>
        <p:spPr>
          <a:xfrm>
            <a:off x="1611550" y="4051738"/>
            <a:ext cx="5927100" cy="801900"/>
          </a:xfrm>
          <a:prstGeom prst="rect">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914400" lvl="0" indent="457200" algn="l" rtl="0">
              <a:spcBef>
                <a:spcPts val="0"/>
              </a:spcBef>
              <a:spcAft>
                <a:spcPts val="0"/>
              </a:spcAft>
              <a:buClr>
                <a:schemeClr val="dk1"/>
              </a:buClr>
              <a:buSzPts val="1100"/>
              <a:buFont typeface="Arial"/>
              <a:buNone/>
            </a:pPr>
            <a:r>
              <a:rPr lang="en" sz="1600">
                <a:latin typeface="Calibri"/>
                <a:ea typeface="Calibri"/>
                <a:cs typeface="Calibri"/>
                <a:sym typeface="Calibri"/>
              </a:rPr>
              <a:t>American Geophysical Union 2023</a:t>
            </a:r>
            <a:endParaRPr sz="1600">
              <a:latin typeface="Calibri"/>
              <a:ea typeface="Calibri"/>
              <a:cs typeface="Calibri"/>
              <a:sym typeface="Calibri"/>
            </a:endParaRPr>
          </a:p>
          <a:p>
            <a:pPr marL="457200" lvl="0" indent="0" algn="l" rtl="0">
              <a:spcBef>
                <a:spcPts val="0"/>
              </a:spcBef>
              <a:spcAft>
                <a:spcPts val="0"/>
              </a:spcAft>
              <a:buClr>
                <a:schemeClr val="dk1"/>
              </a:buClr>
              <a:buSzPts val="1100"/>
              <a:buFont typeface="Arial"/>
              <a:buNone/>
            </a:pPr>
            <a:r>
              <a:rPr lang="en" sz="1600">
                <a:latin typeface="Calibri"/>
                <a:ea typeface="Calibri"/>
                <a:cs typeface="Calibri"/>
                <a:sym typeface="Calibri"/>
              </a:rPr>
              <a:t>Session: CF and NetCDF: 30 Years of Wide Open Science</a:t>
            </a:r>
            <a:endParaRPr sz="160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5" name="Google Shape;75;p16"/>
          <p:cNvPicPr preferRelativeResize="0"/>
          <p:nvPr/>
        </p:nvPicPr>
        <p:blipFill rotWithShape="1">
          <a:blip r:embed="rId3">
            <a:alphaModFix/>
          </a:blip>
          <a:srcRect/>
          <a:stretch/>
        </p:blipFill>
        <p:spPr>
          <a:xfrm>
            <a:off x="147575" y="4072075"/>
            <a:ext cx="727309" cy="801900"/>
          </a:xfrm>
          <a:prstGeom prst="rect">
            <a:avLst/>
          </a:prstGeom>
          <a:noFill/>
          <a:ln>
            <a:noFill/>
          </a:ln>
        </p:spPr>
      </p:pic>
      <p:pic>
        <p:nvPicPr>
          <p:cNvPr id="76" name="Google Shape;76;p16"/>
          <p:cNvPicPr preferRelativeResize="0"/>
          <p:nvPr/>
        </p:nvPicPr>
        <p:blipFill rotWithShape="1">
          <a:blip r:embed="rId4">
            <a:alphaModFix/>
          </a:blip>
          <a:srcRect/>
          <a:stretch/>
        </p:blipFill>
        <p:spPr>
          <a:xfrm>
            <a:off x="5330100" y="3051627"/>
            <a:ext cx="1939055" cy="673849"/>
          </a:xfrm>
          <a:prstGeom prst="rect">
            <a:avLst/>
          </a:prstGeom>
          <a:noFill/>
          <a:ln>
            <a:noFill/>
          </a:ln>
        </p:spPr>
      </p:pic>
      <p:pic>
        <p:nvPicPr>
          <p:cNvPr id="77" name="Google Shape;77;p16" descr="jrl_FIG-Gfdl-Logo – Geophysical Fluid Dynamics Laboratory"/>
          <p:cNvPicPr preferRelativeResize="0"/>
          <p:nvPr/>
        </p:nvPicPr>
        <p:blipFill rotWithShape="1">
          <a:blip r:embed="rId5">
            <a:alphaModFix/>
          </a:blip>
          <a:srcRect/>
          <a:stretch/>
        </p:blipFill>
        <p:spPr>
          <a:xfrm>
            <a:off x="8044188" y="4115763"/>
            <a:ext cx="695485" cy="673853"/>
          </a:xfrm>
          <a:prstGeom prst="rect">
            <a:avLst/>
          </a:prstGeom>
          <a:noFill/>
          <a:ln>
            <a:noFill/>
          </a:ln>
        </p:spPr>
      </p:pic>
      <p:pic>
        <p:nvPicPr>
          <p:cNvPr id="78" name="Google Shape;78;p16"/>
          <p:cNvPicPr preferRelativeResize="0"/>
          <p:nvPr/>
        </p:nvPicPr>
        <p:blipFill rotWithShape="1">
          <a:blip r:embed="rId6">
            <a:alphaModFix/>
          </a:blip>
          <a:srcRect/>
          <a:stretch/>
        </p:blipFill>
        <p:spPr>
          <a:xfrm>
            <a:off x="1786475" y="3167150"/>
            <a:ext cx="1702650" cy="424775"/>
          </a:xfrm>
          <a:prstGeom prst="rect">
            <a:avLst/>
          </a:prstGeom>
          <a:noFill/>
          <a:ln>
            <a:noFill/>
          </a:ln>
        </p:spPr>
      </p:pic>
      <p:pic>
        <p:nvPicPr>
          <p:cNvPr id="79" name="Google Shape;79;p16"/>
          <p:cNvPicPr preferRelativeResize="0"/>
          <p:nvPr/>
        </p:nvPicPr>
        <p:blipFill>
          <a:blip r:embed="rId7">
            <a:alphaModFix/>
          </a:blip>
          <a:stretch>
            <a:fillRect/>
          </a:stretch>
        </p:blipFill>
        <p:spPr>
          <a:xfrm>
            <a:off x="3860199" y="2925124"/>
            <a:ext cx="1096050" cy="1031550"/>
          </a:xfrm>
          <a:prstGeom prst="rect">
            <a:avLst/>
          </a:prstGeom>
          <a:noFill/>
          <a:ln>
            <a:noFill/>
          </a:ln>
        </p:spPr>
      </p:pic>
      <p:sp>
        <p:nvSpPr>
          <p:cNvPr id="80" name="Google Shape;80;p16"/>
          <p:cNvSpPr txBox="1"/>
          <p:nvPr/>
        </p:nvSpPr>
        <p:spPr>
          <a:xfrm>
            <a:off x="8752375" y="4772500"/>
            <a:ext cx="2697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2"/>
                </a:solidFill>
              </a:rPr>
              <a:t>1</a:t>
            </a:r>
            <a:endParaRPr sz="8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5"/>
          <p:cNvSpPr txBox="1">
            <a:spLocks noGrp="1"/>
          </p:cNvSpPr>
          <p:nvPr>
            <p:ph type="ctrTitle"/>
          </p:nvPr>
        </p:nvSpPr>
        <p:spPr>
          <a:xfrm>
            <a:off x="0" y="72381"/>
            <a:ext cx="8520600" cy="442800"/>
          </a:xfrm>
          <a:prstGeom prst="rect">
            <a:avLst/>
          </a:prstGeom>
          <a:noFill/>
          <a:ln>
            <a:noFill/>
          </a:ln>
        </p:spPr>
        <p:txBody>
          <a:bodyPr spcFirstLastPara="1" wrap="square" lIns="68575" tIns="34275" rIns="68575" bIns="34275" anchor="b" anchorCtr="0">
            <a:noAutofit/>
          </a:bodyPr>
          <a:lstStyle/>
          <a:p>
            <a:pPr marL="0" lvl="0" indent="0" algn="ctr" rtl="0">
              <a:lnSpc>
                <a:spcPct val="90000"/>
              </a:lnSpc>
              <a:spcBef>
                <a:spcPts val="0"/>
              </a:spcBef>
              <a:spcAft>
                <a:spcPts val="0"/>
              </a:spcAft>
              <a:buClr>
                <a:schemeClr val="dk1"/>
              </a:buClr>
              <a:buSzPts val="3400"/>
              <a:buFont typeface="Arial"/>
              <a:buNone/>
            </a:pPr>
            <a:r>
              <a:rPr lang="en" sz="2500" b="1">
                <a:solidFill>
                  <a:srgbClr val="C00000"/>
                </a:solidFill>
              </a:rPr>
              <a:t>Process Oriented Diagnostics (POD)</a:t>
            </a:r>
            <a:endParaRPr sz="2500">
              <a:solidFill>
                <a:schemeClr val="accent1"/>
              </a:solidFill>
              <a:latin typeface="Arial"/>
              <a:ea typeface="Arial"/>
              <a:cs typeface="Arial"/>
              <a:sym typeface="Arial"/>
            </a:endParaRPr>
          </a:p>
        </p:txBody>
      </p:sp>
      <p:pic>
        <p:nvPicPr>
          <p:cNvPr id="230" name="Google Shape;230;p25"/>
          <p:cNvPicPr preferRelativeResize="0"/>
          <p:nvPr/>
        </p:nvPicPr>
        <p:blipFill rotWithShape="1">
          <a:blip r:embed="rId3">
            <a:alphaModFix/>
          </a:blip>
          <a:srcRect/>
          <a:stretch/>
        </p:blipFill>
        <p:spPr>
          <a:xfrm>
            <a:off x="3606400" y="532275"/>
            <a:ext cx="2117824" cy="1905373"/>
          </a:xfrm>
          <a:prstGeom prst="rect">
            <a:avLst/>
          </a:prstGeom>
          <a:noFill/>
          <a:ln>
            <a:noFill/>
          </a:ln>
        </p:spPr>
      </p:pic>
      <p:pic>
        <p:nvPicPr>
          <p:cNvPr id="231" name="Google Shape;231;p25"/>
          <p:cNvPicPr preferRelativeResize="0"/>
          <p:nvPr/>
        </p:nvPicPr>
        <p:blipFill rotWithShape="1">
          <a:blip r:embed="rId4">
            <a:alphaModFix/>
          </a:blip>
          <a:srcRect/>
          <a:stretch/>
        </p:blipFill>
        <p:spPr>
          <a:xfrm>
            <a:off x="5724225" y="743375"/>
            <a:ext cx="3189648" cy="1854325"/>
          </a:xfrm>
          <a:prstGeom prst="rect">
            <a:avLst/>
          </a:prstGeom>
          <a:noFill/>
          <a:ln>
            <a:noFill/>
          </a:ln>
        </p:spPr>
      </p:pic>
      <p:sp>
        <p:nvSpPr>
          <p:cNvPr id="232" name="Google Shape;232;p25"/>
          <p:cNvSpPr txBox="1"/>
          <p:nvPr/>
        </p:nvSpPr>
        <p:spPr>
          <a:xfrm>
            <a:off x="5775700" y="617025"/>
            <a:ext cx="3000000" cy="261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300"/>
              </a:spcBef>
              <a:spcAft>
                <a:spcPts val="1200"/>
              </a:spcAft>
              <a:buNone/>
            </a:pPr>
            <a:r>
              <a:rPr lang="en" sz="500">
                <a:solidFill>
                  <a:srgbClr val="1F2328"/>
                </a:solidFill>
                <a:highlight>
                  <a:srgbClr val="FFFFFF"/>
                </a:highlight>
              </a:rPr>
              <a:t>Gonzalez, A. O., and X. Jiang (2017)</a:t>
            </a:r>
            <a:r>
              <a:rPr lang="en" sz="500">
                <a:solidFill>
                  <a:schemeClr val="hlink"/>
                </a:solidFill>
                <a:highlight>
                  <a:srgbClr val="FFFFFF"/>
                </a:highlight>
                <a:uFill>
                  <a:noFill/>
                </a:uFill>
                <a:hlinkClick r:id="rId5"/>
              </a:rPr>
              <a:t>https://doi.org/10.1002/2016GL072430</a:t>
            </a:r>
            <a:r>
              <a:rPr lang="en" sz="500">
                <a:solidFill>
                  <a:srgbClr val="1F2328"/>
                </a:solidFill>
                <a:highlight>
                  <a:srgbClr val="FFFFFF"/>
                </a:highlight>
              </a:rPr>
              <a:t>.</a:t>
            </a:r>
            <a:endParaRPr sz="750">
              <a:solidFill>
                <a:srgbClr val="1C1D1E"/>
              </a:solidFill>
              <a:highlight>
                <a:srgbClr val="FFFFFF"/>
              </a:highlight>
            </a:endParaRPr>
          </a:p>
        </p:txBody>
      </p:sp>
      <p:sp>
        <p:nvSpPr>
          <p:cNvPr id="233" name="Google Shape;233;p25"/>
          <p:cNvSpPr txBox="1"/>
          <p:nvPr/>
        </p:nvSpPr>
        <p:spPr>
          <a:xfrm>
            <a:off x="145900" y="2442750"/>
            <a:ext cx="1476300" cy="25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t>Ref. Dong, 2021, UFS webinar, CMIP6 datasets from ESGF. </a:t>
            </a:r>
            <a:endParaRPr sz="700"/>
          </a:p>
        </p:txBody>
      </p:sp>
      <p:sp>
        <p:nvSpPr>
          <p:cNvPr id="234" name="Google Shape;234;p25"/>
          <p:cNvSpPr/>
          <p:nvPr/>
        </p:nvSpPr>
        <p:spPr>
          <a:xfrm>
            <a:off x="6341800" y="2574075"/>
            <a:ext cx="2433900" cy="1048500"/>
          </a:xfrm>
          <a:prstGeom prst="rect">
            <a:avLst/>
          </a:prstGeom>
          <a:solidFill>
            <a:srgbClr val="EEEEEE"/>
          </a:solidFill>
          <a:ln w="1905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200">
                <a:solidFill>
                  <a:srgbClr val="000000"/>
                </a:solidFill>
              </a:rPr>
              <a:t>Maritime continent </a:t>
            </a:r>
            <a:r>
              <a:rPr lang="en" sz="1200" b="1" i="1">
                <a:solidFill>
                  <a:srgbClr val="1155CC"/>
                </a:solidFill>
              </a:rPr>
              <a:t>moisture pattern skill</a:t>
            </a:r>
            <a:r>
              <a:rPr lang="en" sz="1200"/>
              <a:t> is correlated with </a:t>
            </a:r>
            <a:r>
              <a:rPr lang="en" sz="1200" b="1" i="1">
                <a:solidFill>
                  <a:srgbClr val="1155CC"/>
                </a:solidFill>
              </a:rPr>
              <a:t>MJO propagation skill</a:t>
            </a:r>
            <a:r>
              <a:rPr lang="en" sz="1200"/>
              <a:t>;</a:t>
            </a:r>
            <a:br>
              <a:rPr lang="en" sz="1200"/>
            </a:br>
            <a:r>
              <a:rPr lang="en" sz="1200" b="1" i="1">
                <a:solidFill>
                  <a:srgbClr val="1155CC"/>
                </a:solidFill>
              </a:rPr>
              <a:t>Convective timescale</a:t>
            </a:r>
            <a:r>
              <a:rPr lang="en" sz="1200"/>
              <a:t> is correlated with </a:t>
            </a:r>
            <a:r>
              <a:rPr lang="en" sz="1200" b="1" i="1">
                <a:solidFill>
                  <a:srgbClr val="1155CC"/>
                </a:solidFill>
              </a:rPr>
              <a:t>MJO amplitude</a:t>
            </a:r>
            <a:r>
              <a:rPr lang="en" sz="1200"/>
              <a:t>. </a:t>
            </a:r>
            <a:endParaRPr sz="1200" b="1" i="1"/>
          </a:p>
        </p:txBody>
      </p:sp>
      <p:sp>
        <p:nvSpPr>
          <p:cNvPr id="235" name="Google Shape;235;p25"/>
          <p:cNvSpPr txBox="1"/>
          <p:nvPr/>
        </p:nvSpPr>
        <p:spPr>
          <a:xfrm>
            <a:off x="467300" y="3336613"/>
            <a:ext cx="3614700" cy="400200"/>
          </a:xfrm>
          <a:prstGeom prst="rect">
            <a:avLst/>
          </a:prstGeom>
          <a:solidFill>
            <a:schemeClr val="accent6"/>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Roboto"/>
                <a:ea typeface="Roboto"/>
                <a:cs typeface="Roboto"/>
                <a:sym typeface="Roboto"/>
              </a:rPr>
              <a:t>Why does the model behave a certain way? </a:t>
            </a:r>
            <a:endParaRPr i="1">
              <a:latin typeface="Roboto"/>
              <a:ea typeface="Roboto"/>
              <a:cs typeface="Roboto"/>
              <a:sym typeface="Roboto"/>
            </a:endParaRPr>
          </a:p>
        </p:txBody>
      </p:sp>
      <p:sp>
        <p:nvSpPr>
          <p:cNvPr id="236" name="Google Shape;236;p25"/>
          <p:cNvSpPr txBox="1"/>
          <p:nvPr/>
        </p:nvSpPr>
        <p:spPr>
          <a:xfrm>
            <a:off x="2369550" y="3834700"/>
            <a:ext cx="3614700" cy="615600"/>
          </a:xfrm>
          <a:prstGeom prst="rect">
            <a:avLst/>
          </a:prstGeom>
          <a:solidFill>
            <a:schemeClr val="accent6"/>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Roboto"/>
                <a:ea typeface="Roboto"/>
                <a:cs typeface="Roboto"/>
                <a:sym typeface="Roboto"/>
              </a:rPr>
              <a:t>Deep-dive into the processes, emergent behaviors..</a:t>
            </a:r>
            <a:endParaRPr i="1">
              <a:latin typeface="Roboto"/>
              <a:ea typeface="Roboto"/>
              <a:cs typeface="Roboto"/>
              <a:sym typeface="Roboto"/>
            </a:endParaRPr>
          </a:p>
        </p:txBody>
      </p:sp>
      <p:sp>
        <p:nvSpPr>
          <p:cNvPr id="237" name="Google Shape;237;p25"/>
          <p:cNvSpPr txBox="1"/>
          <p:nvPr/>
        </p:nvSpPr>
        <p:spPr>
          <a:xfrm>
            <a:off x="5054150" y="4526500"/>
            <a:ext cx="2482800" cy="400200"/>
          </a:xfrm>
          <a:prstGeom prst="rect">
            <a:avLst/>
          </a:prstGeom>
          <a:solidFill>
            <a:schemeClr val="accent6"/>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457200" algn="l" rtl="0">
              <a:spcBef>
                <a:spcPts val="0"/>
              </a:spcBef>
              <a:spcAft>
                <a:spcPts val="0"/>
              </a:spcAft>
              <a:buNone/>
            </a:pPr>
            <a:r>
              <a:rPr lang="en" b="1">
                <a:latin typeface="Roboto"/>
                <a:ea typeface="Roboto"/>
                <a:cs typeface="Roboto"/>
                <a:sym typeface="Roboto"/>
              </a:rPr>
              <a:t>Learn, share, improve</a:t>
            </a:r>
            <a:endParaRPr i="1">
              <a:latin typeface="Roboto"/>
              <a:ea typeface="Roboto"/>
              <a:cs typeface="Roboto"/>
              <a:sym typeface="Roboto"/>
            </a:endParaRPr>
          </a:p>
        </p:txBody>
      </p:sp>
      <p:sp>
        <p:nvSpPr>
          <p:cNvPr id="238" name="Google Shape;238;p25"/>
          <p:cNvSpPr/>
          <p:nvPr/>
        </p:nvSpPr>
        <p:spPr>
          <a:xfrm>
            <a:off x="1703550" y="2574063"/>
            <a:ext cx="1779000" cy="26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MJO lifecycle</a:t>
            </a:r>
            <a:endParaRPr/>
          </a:p>
        </p:txBody>
      </p:sp>
      <p:pic>
        <p:nvPicPr>
          <p:cNvPr id="239" name="Google Shape;239;p25"/>
          <p:cNvPicPr preferRelativeResize="0"/>
          <p:nvPr/>
        </p:nvPicPr>
        <p:blipFill rotWithShape="1">
          <a:blip r:embed="rId6">
            <a:alphaModFix/>
          </a:blip>
          <a:srcRect l="3159" t="16627" r="3652" b="14747"/>
          <a:stretch/>
        </p:blipFill>
        <p:spPr>
          <a:xfrm>
            <a:off x="101400" y="589575"/>
            <a:ext cx="1843500" cy="1838700"/>
          </a:xfrm>
          <a:prstGeom prst="rect">
            <a:avLst/>
          </a:prstGeom>
          <a:noFill/>
          <a:ln>
            <a:noFill/>
          </a:ln>
        </p:spPr>
      </p:pic>
      <p:pic>
        <p:nvPicPr>
          <p:cNvPr id="240" name="Google Shape;240;p25"/>
          <p:cNvPicPr preferRelativeResize="0"/>
          <p:nvPr/>
        </p:nvPicPr>
        <p:blipFill rotWithShape="1">
          <a:blip r:embed="rId7">
            <a:alphaModFix/>
          </a:blip>
          <a:srcRect/>
          <a:stretch/>
        </p:blipFill>
        <p:spPr>
          <a:xfrm>
            <a:off x="1890175" y="515175"/>
            <a:ext cx="1843500" cy="1946077"/>
          </a:xfrm>
          <a:prstGeom prst="rect">
            <a:avLst/>
          </a:prstGeom>
          <a:noFill/>
          <a:ln>
            <a:noFill/>
          </a:ln>
        </p:spPr>
      </p:pic>
      <p:sp>
        <p:nvSpPr>
          <p:cNvPr id="241" name="Google Shape;241;p25"/>
          <p:cNvSpPr txBox="1"/>
          <p:nvPr/>
        </p:nvSpPr>
        <p:spPr>
          <a:xfrm>
            <a:off x="949425" y="1834325"/>
            <a:ext cx="636000" cy="258000"/>
          </a:xfrm>
          <a:prstGeom prst="rect">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t>OBS</a:t>
            </a:r>
            <a:endParaRPr sz="700"/>
          </a:p>
        </p:txBody>
      </p:sp>
      <p:sp>
        <p:nvSpPr>
          <p:cNvPr id="242" name="Google Shape;242;p25"/>
          <p:cNvSpPr txBox="1"/>
          <p:nvPr/>
        </p:nvSpPr>
        <p:spPr>
          <a:xfrm>
            <a:off x="2369550" y="1827575"/>
            <a:ext cx="893400" cy="258000"/>
          </a:xfrm>
          <a:prstGeom prst="rect">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t>GFDL-AM4</a:t>
            </a:r>
            <a:endParaRPr sz="700"/>
          </a:p>
        </p:txBody>
      </p:sp>
      <p:sp>
        <p:nvSpPr>
          <p:cNvPr id="243" name="Google Shape;243;p25"/>
          <p:cNvSpPr txBox="1"/>
          <p:nvPr/>
        </p:nvSpPr>
        <p:spPr>
          <a:xfrm>
            <a:off x="4218626" y="1834325"/>
            <a:ext cx="995700" cy="258000"/>
          </a:xfrm>
          <a:prstGeom prst="rect">
            <a:avLst/>
          </a:prstGeom>
          <a:solidFill>
            <a:srgbClr val="00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t>GFDL-ESM4</a:t>
            </a:r>
            <a:endParaRPr sz="700"/>
          </a:p>
        </p:txBody>
      </p:sp>
      <p:sp>
        <p:nvSpPr>
          <p:cNvPr id="244" name="Google Shape;244;p25"/>
          <p:cNvSpPr txBox="1"/>
          <p:nvPr/>
        </p:nvSpPr>
        <p:spPr>
          <a:xfrm>
            <a:off x="2247750" y="4861488"/>
            <a:ext cx="5880600" cy="2955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800">
                <a:solidFill>
                  <a:schemeClr val="dk2"/>
                </a:solidFill>
                <a:latin typeface="Calibri"/>
                <a:ea typeface="Calibri"/>
                <a:cs typeface="Calibri"/>
                <a:sym typeface="Calibri"/>
              </a:rPr>
              <a:t>Acknowledging the Climate and Forecast conventions, A.Radhakrishnan et al  AGU 2023</a:t>
            </a:r>
            <a:endParaRPr sz="800">
              <a:solidFill>
                <a:schemeClr val="dk2"/>
              </a:solidFill>
              <a:latin typeface="Calibri"/>
              <a:ea typeface="Calibri"/>
              <a:cs typeface="Calibri"/>
              <a:sym typeface="Calibri"/>
            </a:endParaRPr>
          </a:p>
        </p:txBody>
      </p:sp>
      <p:sp>
        <p:nvSpPr>
          <p:cNvPr id="245" name="Google Shape;245;p25"/>
          <p:cNvSpPr txBox="1"/>
          <p:nvPr/>
        </p:nvSpPr>
        <p:spPr>
          <a:xfrm>
            <a:off x="8752375" y="4772500"/>
            <a:ext cx="2697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2"/>
                </a:solidFill>
              </a:rPr>
              <a:t>7</a:t>
            </a:r>
            <a:endParaRPr sz="8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
        <p:nvSpPr>
          <p:cNvPr id="251" name="Google Shape;251;p26"/>
          <p:cNvSpPr txBox="1"/>
          <p:nvPr/>
        </p:nvSpPr>
        <p:spPr>
          <a:xfrm>
            <a:off x="5480700" y="2190750"/>
            <a:ext cx="2412000" cy="35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100"/>
          </a:p>
        </p:txBody>
      </p:sp>
      <p:sp>
        <p:nvSpPr>
          <p:cNvPr id="252" name="Google Shape;252;p26"/>
          <p:cNvSpPr txBox="1">
            <a:spLocks noGrp="1"/>
          </p:cNvSpPr>
          <p:nvPr>
            <p:ph type="title"/>
          </p:nvPr>
        </p:nvSpPr>
        <p:spPr>
          <a:xfrm>
            <a:off x="83100" y="1402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050" b="1"/>
              <a:t>NOAA’s Model Diagnostics Task Force, funded by NOAA MAPP</a:t>
            </a:r>
            <a:endParaRPr sz="2050" b="1"/>
          </a:p>
        </p:txBody>
      </p:sp>
      <p:sp>
        <p:nvSpPr>
          <p:cNvPr id="253" name="Google Shape;253;p26"/>
          <p:cNvSpPr txBox="1"/>
          <p:nvPr/>
        </p:nvSpPr>
        <p:spPr>
          <a:xfrm>
            <a:off x="104665" y="524700"/>
            <a:ext cx="359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solidFill>
                  <a:schemeClr val="dk2"/>
                </a:solidFill>
                <a:latin typeface="Roboto"/>
                <a:ea typeface="Roboto"/>
                <a:cs typeface="Roboto"/>
                <a:sym typeface="Roboto"/>
              </a:rPr>
              <a:t>Task Force Lead:  D. Neelin (UCLA)</a:t>
            </a:r>
            <a:endParaRPr i="1">
              <a:solidFill>
                <a:schemeClr val="dk2"/>
              </a:solidFill>
              <a:latin typeface="Roboto"/>
              <a:ea typeface="Roboto"/>
              <a:cs typeface="Roboto"/>
              <a:sym typeface="Roboto"/>
            </a:endParaRPr>
          </a:p>
        </p:txBody>
      </p:sp>
      <p:sp>
        <p:nvSpPr>
          <p:cNvPr id="254" name="Google Shape;254;p26"/>
          <p:cNvSpPr txBox="1"/>
          <p:nvPr/>
        </p:nvSpPr>
        <p:spPr>
          <a:xfrm>
            <a:off x="446425" y="2091625"/>
            <a:ext cx="37014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endParaRPr>
              <a:latin typeface="Roboto"/>
              <a:ea typeface="Roboto"/>
              <a:cs typeface="Roboto"/>
              <a:sym typeface="Roboto"/>
            </a:endParaRPr>
          </a:p>
        </p:txBody>
      </p:sp>
      <p:sp>
        <p:nvSpPr>
          <p:cNvPr id="255" name="Google Shape;255;p26"/>
          <p:cNvSpPr/>
          <p:nvPr/>
        </p:nvSpPr>
        <p:spPr>
          <a:xfrm>
            <a:off x="248675" y="924900"/>
            <a:ext cx="3779400" cy="2350200"/>
          </a:xfrm>
          <a:prstGeom prst="roundRect">
            <a:avLst>
              <a:gd name="adj" fmla="val 16667"/>
            </a:avLst>
          </a:prstGeom>
          <a:solidFill>
            <a:srgbClr val="003087">
              <a:alpha val="17260"/>
            </a:srgbClr>
          </a:solidFill>
          <a:ln w="19050" cap="flat" cmpd="sng">
            <a:solidFill>
              <a:srgbClr val="00308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latin typeface="Roboto"/>
                <a:ea typeface="Roboto"/>
                <a:cs typeface="Roboto"/>
                <a:sym typeface="Roboto"/>
              </a:rPr>
              <a:t>What We Have Done:</a:t>
            </a:r>
            <a:br>
              <a:rPr lang="en">
                <a:solidFill>
                  <a:schemeClr val="dk1"/>
                </a:solidFill>
                <a:latin typeface="Roboto"/>
                <a:ea typeface="Roboto"/>
                <a:cs typeface="Roboto"/>
                <a:sym typeface="Roboto"/>
              </a:rPr>
            </a:br>
            <a:endParaRPr>
              <a:solidFill>
                <a:schemeClr val="dk1"/>
              </a:solidFill>
              <a:latin typeface="Roboto"/>
              <a:ea typeface="Roboto"/>
              <a:cs typeface="Roboto"/>
              <a:sym typeface="Roboto"/>
            </a:endParaRPr>
          </a:p>
          <a:p>
            <a:pPr marL="457200" lvl="0" indent="-298450" algn="l" rtl="0">
              <a:lnSpc>
                <a:spcPct val="115000"/>
              </a:lnSpc>
              <a:spcBef>
                <a:spcPts val="0"/>
              </a:spcBef>
              <a:spcAft>
                <a:spcPts val="0"/>
              </a:spcAft>
              <a:buClr>
                <a:schemeClr val="dk1"/>
              </a:buClr>
              <a:buSzPts val="1100"/>
              <a:buChar char="●"/>
            </a:pPr>
            <a:r>
              <a:rPr lang="en" sz="1100">
                <a:solidFill>
                  <a:schemeClr val="dk1"/>
                </a:solidFill>
              </a:rPr>
              <a:t>Established community of &gt;90 diagnosticians</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a:solidFill>
                  <a:schemeClr val="dk1"/>
                </a:solidFill>
              </a:rPr>
              <a:t>Leverages CF and CMOR conventions</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a:solidFill>
                  <a:schemeClr val="dk1"/>
                </a:solidFill>
              </a:rPr>
              <a:t>Built a Python-based framework</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a:solidFill>
                  <a:schemeClr val="dk1"/>
                </a:solidFill>
              </a:rPr>
              <a:t>Collaboration with DOE on Earth System Metrics and Diagnostics Standards</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a:solidFill>
                  <a:schemeClr val="dk1"/>
                </a:solidFill>
              </a:rPr>
              <a:t>Prepared extensive documentation &amp; tutorials</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a:solidFill>
                  <a:schemeClr val="dk1"/>
                </a:solidFill>
              </a:rPr>
              <a:t>Moved to an open-development environment</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a:solidFill>
                  <a:schemeClr val="dk1"/>
                </a:solidFill>
              </a:rPr>
              <a:t>Ability to do multi-model comparisons</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a:solidFill>
                  <a:schemeClr val="dk1"/>
                </a:solidFill>
              </a:rPr>
              <a:t>Robust Testing</a:t>
            </a:r>
            <a:endParaRPr sz="1100">
              <a:solidFill>
                <a:schemeClr val="dk1"/>
              </a:solidFill>
            </a:endParaRPr>
          </a:p>
          <a:p>
            <a:pPr marL="457200" lvl="0" indent="0" algn="l" rtl="0">
              <a:lnSpc>
                <a:spcPct val="115000"/>
              </a:lnSpc>
              <a:spcBef>
                <a:spcPts val="0"/>
              </a:spcBef>
              <a:spcAft>
                <a:spcPts val="0"/>
              </a:spcAft>
              <a:buNone/>
            </a:pPr>
            <a:endParaRPr sz="1100">
              <a:solidFill>
                <a:schemeClr val="dk1"/>
              </a:solidFill>
            </a:endParaRPr>
          </a:p>
        </p:txBody>
      </p:sp>
      <p:pic>
        <p:nvPicPr>
          <p:cNvPr id="256" name="Google Shape;256;p26"/>
          <p:cNvPicPr preferRelativeResize="0"/>
          <p:nvPr/>
        </p:nvPicPr>
        <p:blipFill>
          <a:blip r:embed="rId3">
            <a:alphaModFix/>
          </a:blip>
          <a:stretch>
            <a:fillRect/>
          </a:stretch>
        </p:blipFill>
        <p:spPr>
          <a:xfrm>
            <a:off x="3306126" y="1110300"/>
            <a:ext cx="359075" cy="338700"/>
          </a:xfrm>
          <a:prstGeom prst="rect">
            <a:avLst/>
          </a:prstGeom>
          <a:noFill/>
          <a:ln>
            <a:noFill/>
          </a:ln>
        </p:spPr>
      </p:pic>
      <p:sp>
        <p:nvSpPr>
          <p:cNvPr id="257" name="Google Shape;257;p26"/>
          <p:cNvSpPr/>
          <p:nvPr/>
        </p:nvSpPr>
        <p:spPr>
          <a:xfrm>
            <a:off x="4331400" y="924850"/>
            <a:ext cx="3912300" cy="2265600"/>
          </a:xfrm>
          <a:prstGeom prst="roundRect">
            <a:avLst>
              <a:gd name="adj" fmla="val 16667"/>
            </a:avLst>
          </a:prstGeom>
          <a:solidFill>
            <a:srgbClr val="0085CA">
              <a:alpha val="14290"/>
            </a:srgbClr>
          </a:solidFill>
          <a:ln w="19050" cap="flat" cmpd="sng">
            <a:solidFill>
              <a:srgbClr val="0085C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b="1">
                <a:solidFill>
                  <a:schemeClr val="dk1"/>
                </a:solidFill>
              </a:rPr>
              <a:t>Where We are Going:</a:t>
            </a:r>
            <a:br>
              <a:rPr lang="en" b="1">
                <a:solidFill>
                  <a:schemeClr val="dk1"/>
                </a:solidFill>
              </a:rPr>
            </a:br>
            <a:br>
              <a:rPr lang="en" b="1">
                <a:solidFill>
                  <a:schemeClr val="dk1"/>
                </a:solidFill>
              </a:rPr>
            </a:br>
            <a:endParaRPr b="1">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a:solidFill>
                  <a:schemeClr val="dk1"/>
                </a:solidFill>
              </a:rPr>
              <a:t>Major “data processor” redesign for an agile framework for ALL.</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a:solidFill>
                  <a:schemeClr val="dk1"/>
                </a:solidFill>
              </a:rPr>
              <a:t>Expand to more Earth system components</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a:solidFill>
                  <a:schemeClr val="dk1"/>
                </a:solidFill>
              </a:rPr>
              <a:t>Explore more weather-scale phenomena </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a:solidFill>
                  <a:schemeClr val="dk1"/>
                </a:solidFill>
              </a:rPr>
              <a:t>Model workflow integration</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a:solidFill>
                  <a:schemeClr val="dk1"/>
                </a:solidFill>
              </a:rPr>
              <a:t>Align with GFDL/NOAA objectives while collaborating with other community partners</a:t>
            </a:r>
            <a:endParaRPr/>
          </a:p>
        </p:txBody>
      </p:sp>
      <p:pic>
        <p:nvPicPr>
          <p:cNvPr id="258" name="Google Shape;258;p26"/>
          <p:cNvPicPr preferRelativeResize="0"/>
          <p:nvPr/>
        </p:nvPicPr>
        <p:blipFill>
          <a:blip r:embed="rId4">
            <a:alphaModFix/>
          </a:blip>
          <a:stretch>
            <a:fillRect/>
          </a:stretch>
        </p:blipFill>
        <p:spPr>
          <a:xfrm>
            <a:off x="7344000" y="1110289"/>
            <a:ext cx="548700" cy="526824"/>
          </a:xfrm>
          <a:prstGeom prst="rect">
            <a:avLst/>
          </a:prstGeom>
          <a:noFill/>
          <a:ln>
            <a:noFill/>
          </a:ln>
        </p:spPr>
      </p:pic>
      <p:sp>
        <p:nvSpPr>
          <p:cNvPr id="259" name="Google Shape;259;p26"/>
          <p:cNvSpPr txBox="1"/>
          <p:nvPr/>
        </p:nvSpPr>
        <p:spPr>
          <a:xfrm>
            <a:off x="2611200" y="4420550"/>
            <a:ext cx="2869500" cy="2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t>A.Radhakrishnan, MDTF, WCRP OSC 2023</a:t>
            </a:r>
            <a:endParaRPr sz="900"/>
          </a:p>
        </p:txBody>
      </p:sp>
      <p:sp>
        <p:nvSpPr>
          <p:cNvPr id="260" name="Google Shape;260;p26"/>
          <p:cNvSpPr txBox="1"/>
          <p:nvPr/>
        </p:nvSpPr>
        <p:spPr>
          <a:xfrm>
            <a:off x="1766850" y="3423400"/>
            <a:ext cx="5457600" cy="923400"/>
          </a:xfrm>
          <a:prstGeom prst="rect">
            <a:avLst/>
          </a:prstGeom>
          <a:solidFill>
            <a:schemeClr val="accent6"/>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600" i="1">
                <a:latin typeface="Roboto"/>
                <a:ea typeface="Roboto"/>
                <a:cs typeface="Roboto"/>
                <a:sym typeface="Roboto"/>
              </a:rPr>
              <a:t>Connect model development efforts with expertise in the academic and private sectors to evaluate and improve model performance and process representation</a:t>
            </a:r>
            <a:endParaRPr sz="1600" i="1">
              <a:latin typeface="Roboto"/>
              <a:ea typeface="Roboto"/>
              <a:cs typeface="Roboto"/>
              <a:sym typeface="Roboto"/>
            </a:endParaRPr>
          </a:p>
        </p:txBody>
      </p:sp>
      <p:sp>
        <p:nvSpPr>
          <p:cNvPr id="261" name="Google Shape;261;p26"/>
          <p:cNvSpPr txBox="1"/>
          <p:nvPr/>
        </p:nvSpPr>
        <p:spPr>
          <a:xfrm>
            <a:off x="2247750" y="4861488"/>
            <a:ext cx="5880600" cy="2955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800">
                <a:solidFill>
                  <a:schemeClr val="dk2"/>
                </a:solidFill>
                <a:latin typeface="Calibri"/>
                <a:ea typeface="Calibri"/>
                <a:cs typeface="Calibri"/>
                <a:sym typeface="Calibri"/>
              </a:rPr>
              <a:t>Acknowledging the Climate and Forecast conventions, A.Radhakrishnan et al  AGU 2023</a:t>
            </a:r>
            <a:endParaRPr sz="800">
              <a:solidFill>
                <a:schemeClr val="dk2"/>
              </a:solidFill>
              <a:latin typeface="Calibri"/>
              <a:ea typeface="Calibri"/>
              <a:cs typeface="Calibri"/>
              <a:sym typeface="Calibri"/>
            </a:endParaRPr>
          </a:p>
        </p:txBody>
      </p:sp>
      <p:sp>
        <p:nvSpPr>
          <p:cNvPr id="262" name="Google Shape;262;p26"/>
          <p:cNvSpPr txBox="1"/>
          <p:nvPr/>
        </p:nvSpPr>
        <p:spPr>
          <a:xfrm>
            <a:off x="8752375" y="4772500"/>
            <a:ext cx="2697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2"/>
                </a:solidFill>
              </a:rPr>
              <a:t>8</a:t>
            </a:r>
            <a:endParaRPr sz="8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7"/>
          <p:cNvSpPr/>
          <p:nvPr/>
        </p:nvSpPr>
        <p:spPr>
          <a:xfrm>
            <a:off x="102800" y="372900"/>
            <a:ext cx="5869800" cy="3494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 sz="1800">
                <a:solidFill>
                  <a:schemeClr val="dk1"/>
                </a:solidFill>
              </a:rPr>
              <a:t>GFDL climate modeling workflow </a:t>
            </a:r>
            <a:endParaRPr sz="1800">
              <a:solidFill>
                <a:schemeClr val="dk1"/>
              </a:solidFill>
            </a:endParaRPr>
          </a:p>
        </p:txBody>
      </p:sp>
      <p:sp>
        <p:nvSpPr>
          <p:cNvPr id="268" name="Google Shape;268;p27"/>
          <p:cNvSpPr/>
          <p:nvPr/>
        </p:nvSpPr>
        <p:spPr>
          <a:xfrm>
            <a:off x="152400" y="4222088"/>
            <a:ext cx="8915400" cy="464100"/>
          </a:xfrm>
          <a:prstGeom prst="rect">
            <a:avLst/>
          </a:prstGeom>
          <a:gradFill>
            <a:gsLst>
              <a:gs pos="0">
                <a:srgbClr val="F5D0D0"/>
              </a:gs>
              <a:gs pos="100000">
                <a:srgbClr val="D96868"/>
              </a:gs>
            </a:gsLst>
            <a:lin ang="5400012" scaled="0"/>
          </a:gra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1">
                <a:latin typeface="Calibri"/>
                <a:ea typeface="Calibri"/>
                <a:cs typeface="Calibri"/>
                <a:sym typeface="Calibri"/>
              </a:rPr>
              <a:t>Towards interoperable tools and research</a:t>
            </a:r>
            <a:endParaRPr sz="1800" b="1">
              <a:latin typeface="Calibri"/>
              <a:ea typeface="Calibri"/>
              <a:cs typeface="Calibri"/>
              <a:sym typeface="Calibri"/>
            </a:endParaRPr>
          </a:p>
        </p:txBody>
      </p:sp>
      <p:sp>
        <p:nvSpPr>
          <p:cNvPr id="269" name="Google Shape;269;p27"/>
          <p:cNvSpPr/>
          <p:nvPr/>
        </p:nvSpPr>
        <p:spPr>
          <a:xfrm>
            <a:off x="1843000" y="1443838"/>
            <a:ext cx="2670000" cy="700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GFDL Model Development </a:t>
            </a:r>
            <a:endParaRPr/>
          </a:p>
        </p:txBody>
      </p:sp>
      <p:sp>
        <p:nvSpPr>
          <p:cNvPr id="270" name="Google Shape;270;p27"/>
          <p:cNvSpPr txBox="1"/>
          <p:nvPr/>
        </p:nvSpPr>
        <p:spPr>
          <a:xfrm>
            <a:off x="2328200" y="602550"/>
            <a:ext cx="1764600" cy="6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GFDL user analysis suites</a:t>
            </a:r>
            <a:endParaRPr>
              <a:solidFill>
                <a:schemeClr val="dk2"/>
              </a:solidFill>
            </a:endParaRPr>
          </a:p>
        </p:txBody>
      </p:sp>
      <p:sp>
        <p:nvSpPr>
          <p:cNvPr id="271" name="Google Shape;271;p27"/>
          <p:cNvSpPr txBox="1"/>
          <p:nvPr/>
        </p:nvSpPr>
        <p:spPr>
          <a:xfrm>
            <a:off x="247100" y="569875"/>
            <a:ext cx="2081100" cy="7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Data/Metadata standardization efforts</a:t>
            </a:r>
            <a:endParaRPr>
              <a:solidFill>
                <a:schemeClr val="dk2"/>
              </a:solidFill>
            </a:endParaRPr>
          </a:p>
        </p:txBody>
      </p:sp>
      <p:sp>
        <p:nvSpPr>
          <p:cNvPr id="272" name="Google Shape;272;p27"/>
          <p:cNvSpPr txBox="1"/>
          <p:nvPr/>
        </p:nvSpPr>
        <p:spPr>
          <a:xfrm>
            <a:off x="247100" y="1443850"/>
            <a:ext cx="1649100" cy="106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CF and Climate Model Output Rewriter (CMOR)</a:t>
            </a:r>
            <a:endParaRPr>
              <a:solidFill>
                <a:schemeClr val="dk2"/>
              </a:solidFill>
            </a:endParaRPr>
          </a:p>
        </p:txBody>
      </p:sp>
      <p:sp>
        <p:nvSpPr>
          <p:cNvPr id="273" name="Google Shape;273;p27"/>
          <p:cNvSpPr/>
          <p:nvPr/>
        </p:nvSpPr>
        <p:spPr>
          <a:xfrm>
            <a:off x="6356500" y="1161250"/>
            <a:ext cx="2505300" cy="1265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457200" lvl="0" indent="0" algn="l" rtl="0">
              <a:spcBef>
                <a:spcPts val="0"/>
              </a:spcBef>
              <a:spcAft>
                <a:spcPts val="0"/>
              </a:spcAft>
              <a:buNone/>
            </a:pPr>
            <a:r>
              <a:rPr lang="en" sz="1800">
                <a:solidFill>
                  <a:schemeClr val="dk1"/>
                </a:solidFill>
              </a:rPr>
              <a:t>    Usable </a:t>
            </a:r>
            <a:endParaRPr sz="1800">
              <a:solidFill>
                <a:schemeClr val="dk1"/>
              </a:solidFill>
            </a:endParaRPr>
          </a:p>
          <a:p>
            <a:pPr marL="0" lvl="0" indent="0" algn="l" rtl="0">
              <a:spcBef>
                <a:spcPts val="0"/>
              </a:spcBef>
              <a:spcAft>
                <a:spcPts val="0"/>
              </a:spcAft>
              <a:buNone/>
            </a:pPr>
            <a:r>
              <a:rPr lang="en" sz="1800">
                <a:solidFill>
                  <a:schemeClr val="dk1"/>
                </a:solidFill>
              </a:rPr>
              <a:t>Climate model output</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p:txBody>
      </p:sp>
      <p:sp>
        <p:nvSpPr>
          <p:cNvPr id="274" name="Google Shape;274;p27"/>
          <p:cNvSpPr/>
          <p:nvPr/>
        </p:nvSpPr>
        <p:spPr>
          <a:xfrm>
            <a:off x="3631525" y="2437525"/>
            <a:ext cx="2505300" cy="613200"/>
          </a:xfrm>
          <a:prstGeom prst="rect">
            <a:avLst/>
          </a:prstGeom>
          <a:solidFill>
            <a:schemeClr val="accent6"/>
          </a:solidFill>
          <a:ln w="3810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Data publication</a:t>
            </a:r>
            <a:endParaRPr/>
          </a:p>
        </p:txBody>
      </p:sp>
      <p:pic>
        <p:nvPicPr>
          <p:cNvPr id="275" name="Google Shape;275;p27"/>
          <p:cNvPicPr preferRelativeResize="0"/>
          <p:nvPr/>
        </p:nvPicPr>
        <p:blipFill rotWithShape="1">
          <a:blip r:embed="rId3">
            <a:alphaModFix/>
          </a:blip>
          <a:srcRect t="13427"/>
          <a:stretch/>
        </p:blipFill>
        <p:spPr>
          <a:xfrm>
            <a:off x="6878300" y="2493017"/>
            <a:ext cx="1649100" cy="1427635"/>
          </a:xfrm>
          <a:prstGeom prst="rect">
            <a:avLst/>
          </a:prstGeom>
          <a:noFill/>
          <a:ln>
            <a:noFill/>
          </a:ln>
        </p:spPr>
      </p:pic>
      <p:sp>
        <p:nvSpPr>
          <p:cNvPr id="276" name="Google Shape;276;p27"/>
          <p:cNvSpPr txBox="1"/>
          <p:nvPr/>
        </p:nvSpPr>
        <p:spPr>
          <a:xfrm>
            <a:off x="310700" y="2514038"/>
            <a:ext cx="1649100" cy="46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Provenance</a:t>
            </a:r>
            <a:endParaRPr>
              <a:solidFill>
                <a:schemeClr val="dk2"/>
              </a:solidFill>
            </a:endParaRPr>
          </a:p>
        </p:txBody>
      </p:sp>
      <p:sp>
        <p:nvSpPr>
          <p:cNvPr id="277" name="Google Shape;277;p27"/>
          <p:cNvSpPr txBox="1"/>
          <p:nvPr/>
        </p:nvSpPr>
        <p:spPr>
          <a:xfrm>
            <a:off x="4236625" y="576750"/>
            <a:ext cx="1509000" cy="6132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2"/>
                </a:solidFill>
              </a:rPr>
              <a:t>Community diagnostics</a:t>
            </a:r>
            <a:endParaRPr b="1">
              <a:solidFill>
                <a:schemeClr val="dk2"/>
              </a:solidFill>
            </a:endParaRPr>
          </a:p>
        </p:txBody>
      </p:sp>
      <p:sp>
        <p:nvSpPr>
          <p:cNvPr id="278" name="Google Shape;278;p27"/>
          <p:cNvSpPr txBox="1"/>
          <p:nvPr/>
        </p:nvSpPr>
        <p:spPr>
          <a:xfrm>
            <a:off x="4236625" y="576750"/>
            <a:ext cx="1509000" cy="613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2"/>
                </a:solidFill>
              </a:rPr>
              <a:t>Community diagnostics</a:t>
            </a:r>
            <a:endParaRPr b="1">
              <a:solidFill>
                <a:schemeClr val="dk2"/>
              </a:solidFill>
            </a:endParaRPr>
          </a:p>
        </p:txBody>
      </p:sp>
      <p:sp>
        <p:nvSpPr>
          <p:cNvPr id="279" name="Google Shape;279;p27"/>
          <p:cNvSpPr txBox="1">
            <a:spLocks noGrp="1"/>
          </p:cNvSpPr>
          <p:nvPr>
            <p:ph type="sldNum" idx="12"/>
          </p:nvPr>
        </p:nvSpPr>
        <p:spPr>
          <a:xfrm>
            <a:off x="8229600" y="4857750"/>
            <a:ext cx="914400" cy="273900"/>
          </a:xfrm>
          <a:prstGeom prst="rect">
            <a:avLst/>
          </a:prstGeom>
        </p:spPr>
        <p:txBody>
          <a:bodyPr spcFirstLastPara="1" wrap="square" lIns="91425" tIns="45700" rIns="91425" bIns="45700" anchor="ctr" anchorCtr="0">
            <a:normAutofit lnSpcReduction="10000"/>
          </a:bodyPr>
          <a:lstStyle/>
          <a:p>
            <a:pPr marL="0" lvl="0" indent="0" algn="ctr" rtl="0">
              <a:spcBef>
                <a:spcPts val="0"/>
              </a:spcBef>
              <a:spcAft>
                <a:spcPts val="0"/>
              </a:spcAft>
              <a:buClr>
                <a:srgbClr val="000000"/>
              </a:buClr>
              <a:buFont typeface="Arial"/>
              <a:buNone/>
            </a:pPr>
            <a:fld id="{00000000-1234-1234-1234-123412341234}" type="slidenum">
              <a:rPr lang="en"/>
              <a:t>12</a:t>
            </a:fld>
            <a:endParaRPr/>
          </a:p>
        </p:txBody>
      </p:sp>
      <p:sp>
        <p:nvSpPr>
          <p:cNvPr id="280" name="Google Shape;280;p27"/>
          <p:cNvSpPr txBox="1"/>
          <p:nvPr/>
        </p:nvSpPr>
        <p:spPr>
          <a:xfrm>
            <a:off x="2247750" y="4861488"/>
            <a:ext cx="5880600" cy="2955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800">
                <a:solidFill>
                  <a:schemeClr val="dk2"/>
                </a:solidFill>
                <a:latin typeface="Calibri"/>
                <a:ea typeface="Calibri"/>
                <a:cs typeface="Calibri"/>
                <a:sym typeface="Calibri"/>
              </a:rPr>
              <a:t>Acknowledging the Climate and Forecast conventions, A.Radhakrishnan et al  AGU 2023</a:t>
            </a:r>
            <a:endParaRPr sz="800">
              <a:solidFill>
                <a:schemeClr val="dk2"/>
              </a:solidFill>
              <a:latin typeface="Calibri"/>
              <a:ea typeface="Calibri"/>
              <a:cs typeface="Calibri"/>
              <a:sym typeface="Calibri"/>
            </a:endParaRPr>
          </a:p>
        </p:txBody>
      </p:sp>
      <p:sp>
        <p:nvSpPr>
          <p:cNvPr id="281" name="Google Shape;281;p27"/>
          <p:cNvSpPr txBox="1"/>
          <p:nvPr/>
        </p:nvSpPr>
        <p:spPr>
          <a:xfrm>
            <a:off x="8752375" y="4772500"/>
            <a:ext cx="2697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2"/>
                </a:solidFill>
              </a:rPr>
              <a:t>9</a:t>
            </a:r>
            <a:endParaRPr sz="8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8"/>
          <p:cNvSpPr txBox="1">
            <a:spLocks noGrp="1"/>
          </p:cNvSpPr>
          <p:nvPr>
            <p:ph type="sldNum" idx="12"/>
          </p:nvPr>
        </p:nvSpPr>
        <p:spPr>
          <a:xfrm>
            <a:off x="8229600" y="4857750"/>
            <a:ext cx="914400" cy="273900"/>
          </a:xfrm>
          <a:prstGeom prst="rect">
            <a:avLst/>
          </a:prstGeom>
          <a:noFill/>
          <a:ln>
            <a:noFill/>
          </a:ln>
        </p:spPr>
        <p:txBody>
          <a:bodyPr spcFirstLastPara="1" wrap="square" lIns="91425" tIns="45700" rIns="91425" bIns="45700" anchor="ctr" anchorCtr="0">
            <a:normAutofit lnSpcReduction="10000"/>
          </a:bodyPr>
          <a:lstStyle/>
          <a:p>
            <a:pPr marL="0" marR="0" lvl="0" indent="0" algn="ctr" rtl="0">
              <a:spcBef>
                <a:spcPts val="0"/>
              </a:spcBef>
              <a:spcAft>
                <a:spcPts val="0"/>
              </a:spcAft>
              <a:buNone/>
            </a:pPr>
            <a:fld id="{00000000-1234-1234-1234-123412341234}" type="slidenum">
              <a:rPr lang="en" sz="1200" b="0" i="0" u="none" strike="noStrike" cap="none">
                <a:solidFill>
                  <a:srgbClr val="F2F2F2"/>
                </a:solidFill>
                <a:latin typeface="Calibri"/>
                <a:ea typeface="Calibri"/>
                <a:cs typeface="Calibri"/>
                <a:sym typeface="Calibri"/>
              </a:rPr>
              <a:t>13</a:t>
            </a:fld>
            <a:endParaRPr sz="1200" b="0" i="0" u="none" strike="noStrike" cap="none">
              <a:solidFill>
                <a:srgbClr val="F2F2F2"/>
              </a:solidFill>
              <a:latin typeface="Calibri"/>
              <a:ea typeface="Calibri"/>
              <a:cs typeface="Calibri"/>
              <a:sym typeface="Calibri"/>
            </a:endParaRPr>
          </a:p>
        </p:txBody>
      </p:sp>
      <p:sp>
        <p:nvSpPr>
          <p:cNvPr id="287" name="Google Shape;287;p28"/>
          <p:cNvSpPr txBox="1">
            <a:spLocks noGrp="1"/>
          </p:cNvSpPr>
          <p:nvPr>
            <p:ph type="title"/>
          </p:nvPr>
        </p:nvSpPr>
        <p:spPr>
          <a:xfrm>
            <a:off x="2244300" y="0"/>
            <a:ext cx="10049100" cy="571500"/>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rgbClr val="BD2036"/>
              </a:buClr>
              <a:buSzPct val="116666"/>
              <a:buFont typeface="Tahoma"/>
              <a:buNone/>
            </a:pPr>
            <a:endParaRPr sz="2400"/>
          </a:p>
          <a:p>
            <a:pPr marL="0" marR="0" lvl="0" indent="0" algn="l" rtl="0">
              <a:spcBef>
                <a:spcPts val="0"/>
              </a:spcBef>
              <a:spcAft>
                <a:spcPts val="0"/>
              </a:spcAft>
              <a:buClr>
                <a:srgbClr val="BD2036"/>
              </a:buClr>
              <a:buSzPct val="116666"/>
              <a:buFont typeface="Tahoma"/>
              <a:buNone/>
            </a:pPr>
            <a:endParaRPr sz="2400"/>
          </a:p>
        </p:txBody>
      </p:sp>
      <p:sp>
        <p:nvSpPr>
          <p:cNvPr id="288" name="Google Shape;288;p28"/>
          <p:cNvSpPr txBox="1"/>
          <p:nvPr/>
        </p:nvSpPr>
        <p:spPr>
          <a:xfrm>
            <a:off x="57150" y="2260163"/>
            <a:ext cx="4663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00"/>
          </a:p>
        </p:txBody>
      </p:sp>
      <p:pic>
        <p:nvPicPr>
          <p:cNvPr id="289" name="Google Shape;289;p28"/>
          <p:cNvPicPr preferRelativeResize="0"/>
          <p:nvPr/>
        </p:nvPicPr>
        <p:blipFill>
          <a:blip r:embed="rId3">
            <a:alphaModFix/>
          </a:blip>
          <a:stretch>
            <a:fillRect/>
          </a:stretch>
        </p:blipFill>
        <p:spPr>
          <a:xfrm>
            <a:off x="5366647" y="908197"/>
            <a:ext cx="2483200" cy="2419081"/>
          </a:xfrm>
          <a:prstGeom prst="rect">
            <a:avLst/>
          </a:prstGeom>
          <a:noFill/>
          <a:ln>
            <a:noFill/>
          </a:ln>
        </p:spPr>
      </p:pic>
      <p:pic>
        <p:nvPicPr>
          <p:cNvPr id="290" name="Google Shape;290;p28"/>
          <p:cNvPicPr preferRelativeResize="0"/>
          <p:nvPr/>
        </p:nvPicPr>
        <p:blipFill rotWithShape="1">
          <a:blip r:embed="rId4">
            <a:alphaModFix/>
          </a:blip>
          <a:srcRect r="14755" b="13081"/>
          <a:stretch/>
        </p:blipFill>
        <p:spPr>
          <a:xfrm>
            <a:off x="5882898" y="61706"/>
            <a:ext cx="1308638" cy="1000725"/>
          </a:xfrm>
          <a:prstGeom prst="rect">
            <a:avLst/>
          </a:prstGeom>
          <a:noFill/>
          <a:ln>
            <a:noFill/>
          </a:ln>
        </p:spPr>
      </p:pic>
      <p:sp>
        <p:nvSpPr>
          <p:cNvPr id="291" name="Google Shape;291;p28"/>
          <p:cNvSpPr/>
          <p:nvPr/>
        </p:nvSpPr>
        <p:spPr>
          <a:xfrm>
            <a:off x="1595513" y="1191150"/>
            <a:ext cx="266100" cy="498900"/>
          </a:xfrm>
          <a:prstGeom prst="rect">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2" name="Google Shape;292;p28"/>
          <p:cNvSpPr/>
          <p:nvPr/>
        </p:nvSpPr>
        <p:spPr>
          <a:xfrm>
            <a:off x="6438713" y="941550"/>
            <a:ext cx="510000" cy="111300"/>
          </a:xfrm>
          <a:prstGeom prst="rect">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500" b="1"/>
              <a:t>Users</a:t>
            </a:r>
            <a:endParaRPr sz="300" b="1"/>
          </a:p>
        </p:txBody>
      </p:sp>
      <p:sp>
        <p:nvSpPr>
          <p:cNvPr id="293" name="Google Shape;293;p28"/>
          <p:cNvSpPr txBox="1"/>
          <p:nvPr/>
        </p:nvSpPr>
        <p:spPr>
          <a:xfrm>
            <a:off x="7960613" y="2594963"/>
            <a:ext cx="1452300" cy="384900"/>
          </a:xfrm>
          <a:prstGeom prst="rect">
            <a:avLst/>
          </a:prstGeom>
          <a:noFill/>
          <a:ln>
            <a:noFill/>
          </a:ln>
        </p:spPr>
        <p:txBody>
          <a:bodyPr spcFirstLastPara="1" wrap="square" lIns="68575" tIns="68575" rIns="68575" bIns="68575" anchor="t" anchorCtr="0">
            <a:spAutoFit/>
          </a:bodyPr>
          <a:lstStyle/>
          <a:p>
            <a:pPr marL="0" lvl="0" indent="0" algn="l" rtl="0">
              <a:spcBef>
                <a:spcPts val="0"/>
              </a:spcBef>
              <a:spcAft>
                <a:spcPts val="0"/>
              </a:spcAft>
              <a:buNone/>
            </a:pPr>
            <a:r>
              <a:rPr lang="en" sz="800"/>
              <a:t>Adapted from https://esgf.github.io/</a:t>
            </a:r>
            <a:endParaRPr sz="800"/>
          </a:p>
        </p:txBody>
      </p:sp>
      <p:sp>
        <p:nvSpPr>
          <p:cNvPr id="294" name="Google Shape;294;p28"/>
          <p:cNvSpPr txBox="1">
            <a:spLocks noGrp="1"/>
          </p:cNvSpPr>
          <p:nvPr>
            <p:ph type="title"/>
          </p:nvPr>
        </p:nvSpPr>
        <p:spPr>
          <a:xfrm>
            <a:off x="0" y="-9637"/>
            <a:ext cx="9144000" cy="378600"/>
          </a:xfrm>
          <a:prstGeom prst="rect">
            <a:avLst/>
          </a:prstGeom>
          <a:solidFill>
            <a:srgbClr val="D8E2F3"/>
          </a:solidFill>
          <a:ln>
            <a:noFill/>
          </a:ln>
        </p:spPr>
        <p:txBody>
          <a:bodyPr spcFirstLastPara="1" wrap="square" lIns="91425" tIns="45700" rIns="91425" bIns="45700" anchor="ctr" anchorCtr="0">
            <a:normAutofit fontScale="90000"/>
          </a:bodyPr>
          <a:lstStyle/>
          <a:p>
            <a:pPr marL="1371600" marR="0" lvl="0" indent="457200" algn="l" rtl="0">
              <a:spcBef>
                <a:spcPts val="0"/>
              </a:spcBef>
              <a:spcAft>
                <a:spcPts val="0"/>
              </a:spcAft>
              <a:buClr>
                <a:srgbClr val="BD2036"/>
              </a:buClr>
              <a:buSzPct val="96551"/>
              <a:buFont typeface="Tahoma"/>
              <a:buNone/>
            </a:pPr>
            <a:r>
              <a:rPr lang="en" sz="2900" b="0">
                <a:solidFill>
                  <a:schemeClr val="dk1"/>
                </a:solidFill>
                <a:latin typeface="Calibri"/>
                <a:ea typeface="Calibri"/>
                <a:cs typeface="Calibri"/>
                <a:sym typeface="Calibri"/>
              </a:rPr>
              <a:t>Earth System Grid Federation</a:t>
            </a:r>
            <a:endParaRPr sz="2900" b="0">
              <a:solidFill>
                <a:schemeClr val="dk1"/>
              </a:solidFill>
              <a:latin typeface="Calibri"/>
              <a:ea typeface="Calibri"/>
              <a:cs typeface="Calibri"/>
              <a:sym typeface="Calibri"/>
            </a:endParaRPr>
          </a:p>
        </p:txBody>
      </p:sp>
      <p:sp>
        <p:nvSpPr>
          <p:cNvPr id="295" name="Google Shape;295;p28"/>
          <p:cNvSpPr txBox="1"/>
          <p:nvPr/>
        </p:nvSpPr>
        <p:spPr>
          <a:xfrm>
            <a:off x="5079928" y="3483900"/>
            <a:ext cx="3741900" cy="1374000"/>
          </a:xfrm>
          <a:prstGeom prst="rect">
            <a:avLst/>
          </a:prstGeom>
          <a:solidFill>
            <a:srgbClr val="D8E2F3"/>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800"/>
              <a:buFont typeface="Arial"/>
              <a:buNone/>
            </a:pPr>
            <a:r>
              <a:rPr lang="en" sz="1400">
                <a:solidFill>
                  <a:schemeClr val="dk1"/>
                </a:solidFill>
                <a:latin typeface="Calibri"/>
                <a:ea typeface="Calibri"/>
                <a:cs typeface="Calibri"/>
                <a:sym typeface="Calibri"/>
              </a:rPr>
              <a:t>The Earth System Grid Federation (ESGF) is an international collaboration for the software that powers most global climate change research, notably assessments by the </a:t>
            </a:r>
            <a:r>
              <a:rPr lang="en" sz="1400">
                <a:solidFill>
                  <a:schemeClr val="dk1"/>
                </a:solidFill>
                <a:uFill>
                  <a:noFill/>
                </a:uFill>
                <a:latin typeface="Calibri"/>
                <a:ea typeface="Calibri"/>
                <a:cs typeface="Calibri"/>
                <a:sym typeface="Calibri"/>
                <a:hlinkClick r:id="rId5">
                  <a:extLst>
                    <a:ext uri="{A12FA001-AC4F-418D-AE19-62706E023703}">
                      <ahyp:hlinkClr xmlns:ahyp="http://schemas.microsoft.com/office/drawing/2018/hyperlinkcolor" val="tx"/>
                    </a:ext>
                  </a:extLst>
                </a:hlinkClick>
              </a:rPr>
              <a:t>Intergovernmental Panel on Climate Change</a:t>
            </a:r>
            <a:r>
              <a:rPr lang="en" sz="1400">
                <a:solidFill>
                  <a:schemeClr val="dk1"/>
                </a:solidFill>
                <a:latin typeface="Calibri"/>
                <a:ea typeface="Calibri"/>
                <a:cs typeface="Calibri"/>
                <a:sym typeface="Calibri"/>
              </a:rPr>
              <a:t> (IPCC).</a:t>
            </a:r>
            <a:endParaRPr sz="1400">
              <a:solidFill>
                <a:schemeClr val="dk1"/>
              </a:solidFill>
              <a:latin typeface="Calibri"/>
              <a:ea typeface="Calibri"/>
              <a:cs typeface="Calibri"/>
              <a:sym typeface="Calibri"/>
            </a:endParaRPr>
          </a:p>
          <a:p>
            <a:pPr marL="0" lvl="0" indent="0" algn="l" rtl="0">
              <a:lnSpc>
                <a:spcPct val="115000"/>
              </a:lnSpc>
              <a:spcBef>
                <a:spcPts val="600"/>
              </a:spcBef>
              <a:spcAft>
                <a:spcPts val="0"/>
              </a:spcAft>
              <a:buClr>
                <a:schemeClr val="dk1"/>
              </a:buClr>
              <a:buSzPts val="800"/>
              <a:buFont typeface="Arial"/>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6" name="Google Shape;296;p28"/>
          <p:cNvSpPr/>
          <p:nvPr/>
        </p:nvSpPr>
        <p:spPr>
          <a:xfrm>
            <a:off x="6475800" y="1052850"/>
            <a:ext cx="266100" cy="498900"/>
          </a:xfrm>
          <a:prstGeom prst="rect">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297" name="Google Shape;297;p28"/>
          <p:cNvPicPr preferRelativeResize="0"/>
          <p:nvPr/>
        </p:nvPicPr>
        <p:blipFill>
          <a:blip r:embed="rId6">
            <a:alphaModFix/>
          </a:blip>
          <a:stretch>
            <a:fillRect/>
          </a:stretch>
        </p:blipFill>
        <p:spPr>
          <a:xfrm>
            <a:off x="6453075" y="1052850"/>
            <a:ext cx="343482" cy="323100"/>
          </a:xfrm>
          <a:prstGeom prst="rect">
            <a:avLst/>
          </a:prstGeom>
          <a:noFill/>
          <a:ln w="9525" cap="flat" cmpd="sng">
            <a:solidFill>
              <a:schemeClr val="dk2"/>
            </a:solidFill>
            <a:prstDash val="dot"/>
            <a:round/>
            <a:headEnd type="none" w="sm" len="sm"/>
            <a:tailEnd type="none" w="sm" len="sm"/>
          </a:ln>
        </p:spPr>
      </p:pic>
      <p:pic>
        <p:nvPicPr>
          <p:cNvPr id="298" name="Google Shape;298;p28"/>
          <p:cNvPicPr preferRelativeResize="0"/>
          <p:nvPr/>
        </p:nvPicPr>
        <p:blipFill>
          <a:blip r:embed="rId7">
            <a:alphaModFix/>
          </a:blip>
          <a:stretch>
            <a:fillRect/>
          </a:stretch>
        </p:blipFill>
        <p:spPr>
          <a:xfrm>
            <a:off x="168650" y="644800"/>
            <a:ext cx="4751749" cy="2246476"/>
          </a:xfrm>
          <a:prstGeom prst="rect">
            <a:avLst/>
          </a:prstGeom>
          <a:noFill/>
          <a:ln>
            <a:noFill/>
          </a:ln>
        </p:spPr>
      </p:pic>
      <p:sp>
        <p:nvSpPr>
          <p:cNvPr id="299" name="Google Shape;299;p28"/>
          <p:cNvSpPr txBox="1"/>
          <p:nvPr/>
        </p:nvSpPr>
        <p:spPr>
          <a:xfrm>
            <a:off x="657700" y="640200"/>
            <a:ext cx="1854900" cy="73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rPr>
              <a:t>&gt;20 PB of CMIP6 data</a:t>
            </a:r>
            <a:endParaRPr sz="1800" b="1">
              <a:solidFill>
                <a:schemeClr val="dk2"/>
              </a:solidFill>
            </a:endParaRPr>
          </a:p>
        </p:txBody>
      </p:sp>
      <p:sp>
        <p:nvSpPr>
          <p:cNvPr id="300" name="Google Shape;300;p28"/>
          <p:cNvSpPr/>
          <p:nvPr/>
        </p:nvSpPr>
        <p:spPr>
          <a:xfrm>
            <a:off x="286675" y="2984925"/>
            <a:ext cx="3878700" cy="1770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Clr>
                <a:schemeClr val="dk1"/>
              </a:buClr>
              <a:buSzPts val="1400"/>
              <a:buChar char="●"/>
            </a:pPr>
            <a:r>
              <a:rPr lang="en">
                <a:solidFill>
                  <a:schemeClr val="dk1"/>
                </a:solidFill>
              </a:rPr>
              <a:t>Where CMIP6 data access is made possible </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Modular </a:t>
            </a:r>
            <a:r>
              <a:rPr lang="en"/>
              <a:t>Infrastructure for data publication</a:t>
            </a:r>
            <a:endParaRPr/>
          </a:p>
          <a:p>
            <a:pPr marL="457200" lvl="0" indent="-317500" algn="l" rtl="0">
              <a:spcBef>
                <a:spcPts val="0"/>
              </a:spcBef>
              <a:spcAft>
                <a:spcPts val="0"/>
              </a:spcAft>
              <a:buSzPts val="1400"/>
              <a:buChar char="●"/>
            </a:pPr>
            <a:r>
              <a:rPr lang="en"/>
              <a:t>Compliance to CF and CMOR</a:t>
            </a:r>
            <a:endParaRPr/>
          </a:p>
          <a:p>
            <a:pPr marL="457200" lvl="0" indent="-317500" algn="l" rtl="0">
              <a:spcBef>
                <a:spcPts val="0"/>
              </a:spcBef>
              <a:spcAft>
                <a:spcPts val="0"/>
              </a:spcAft>
              <a:buClr>
                <a:schemeClr val="dk1"/>
              </a:buClr>
              <a:buSzPts val="1400"/>
              <a:buChar char="●"/>
            </a:pPr>
            <a:r>
              <a:rPr lang="en">
                <a:solidFill>
                  <a:schemeClr val="dk1"/>
                </a:solidFill>
              </a:rPr>
              <a:t>Towards cloud-based quality assurance</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Many more..</a:t>
            </a:r>
            <a:endParaRPr>
              <a:solidFill>
                <a:schemeClr val="dk1"/>
              </a:solidFill>
            </a:endParaRPr>
          </a:p>
        </p:txBody>
      </p:sp>
      <p:sp>
        <p:nvSpPr>
          <p:cNvPr id="301" name="Google Shape;301;p28"/>
          <p:cNvSpPr txBox="1"/>
          <p:nvPr/>
        </p:nvSpPr>
        <p:spPr>
          <a:xfrm>
            <a:off x="2247750" y="4861488"/>
            <a:ext cx="5880600" cy="2955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800">
                <a:solidFill>
                  <a:schemeClr val="dk2"/>
                </a:solidFill>
                <a:latin typeface="Calibri"/>
                <a:ea typeface="Calibri"/>
                <a:cs typeface="Calibri"/>
                <a:sym typeface="Calibri"/>
              </a:rPr>
              <a:t>Acknowledging the Climate and Forecast conventions, A.Radhakrishnan et al  AGU 2023</a:t>
            </a:r>
            <a:endParaRPr sz="800">
              <a:solidFill>
                <a:schemeClr val="dk2"/>
              </a:solidFill>
              <a:latin typeface="Calibri"/>
              <a:ea typeface="Calibri"/>
              <a:cs typeface="Calibri"/>
              <a:sym typeface="Calibri"/>
            </a:endParaRPr>
          </a:p>
        </p:txBody>
      </p:sp>
      <p:sp>
        <p:nvSpPr>
          <p:cNvPr id="302" name="Google Shape;302;p28"/>
          <p:cNvSpPr txBox="1"/>
          <p:nvPr/>
        </p:nvSpPr>
        <p:spPr>
          <a:xfrm>
            <a:off x="8678600" y="4772500"/>
            <a:ext cx="3435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2"/>
                </a:solidFill>
              </a:rPr>
              <a:t>10</a:t>
            </a:r>
            <a:endParaRPr sz="8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9"/>
          <p:cNvSpPr/>
          <p:nvPr/>
        </p:nvSpPr>
        <p:spPr>
          <a:xfrm>
            <a:off x="102800" y="372900"/>
            <a:ext cx="5869800" cy="3494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 sz="1800">
                <a:solidFill>
                  <a:schemeClr val="dk1"/>
                </a:solidFill>
              </a:rPr>
              <a:t>GFDL climate modeling workflow </a:t>
            </a:r>
            <a:endParaRPr sz="1800">
              <a:solidFill>
                <a:schemeClr val="dk1"/>
              </a:solidFill>
            </a:endParaRPr>
          </a:p>
        </p:txBody>
      </p:sp>
      <p:sp>
        <p:nvSpPr>
          <p:cNvPr id="308" name="Google Shape;308;p29"/>
          <p:cNvSpPr/>
          <p:nvPr/>
        </p:nvSpPr>
        <p:spPr>
          <a:xfrm>
            <a:off x="152400" y="4222088"/>
            <a:ext cx="8915400" cy="464100"/>
          </a:xfrm>
          <a:prstGeom prst="rect">
            <a:avLst/>
          </a:prstGeom>
          <a:gradFill>
            <a:gsLst>
              <a:gs pos="0">
                <a:srgbClr val="F5D0D0"/>
              </a:gs>
              <a:gs pos="100000">
                <a:srgbClr val="D96868"/>
              </a:gs>
            </a:gsLst>
            <a:lin ang="5400012" scaled="0"/>
          </a:gra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1">
                <a:latin typeface="Calibri"/>
                <a:ea typeface="Calibri"/>
                <a:cs typeface="Calibri"/>
                <a:sym typeface="Calibri"/>
              </a:rPr>
              <a:t>Towards interoperable tools and research</a:t>
            </a:r>
            <a:endParaRPr sz="1800" b="1">
              <a:latin typeface="Calibri"/>
              <a:ea typeface="Calibri"/>
              <a:cs typeface="Calibri"/>
              <a:sym typeface="Calibri"/>
            </a:endParaRPr>
          </a:p>
        </p:txBody>
      </p:sp>
      <p:sp>
        <p:nvSpPr>
          <p:cNvPr id="309" name="Google Shape;309;p29"/>
          <p:cNvSpPr/>
          <p:nvPr/>
        </p:nvSpPr>
        <p:spPr>
          <a:xfrm>
            <a:off x="1843000" y="1443838"/>
            <a:ext cx="2670000" cy="700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GFDL Model Development </a:t>
            </a:r>
            <a:endParaRPr/>
          </a:p>
        </p:txBody>
      </p:sp>
      <p:sp>
        <p:nvSpPr>
          <p:cNvPr id="310" name="Google Shape;310;p29"/>
          <p:cNvSpPr txBox="1"/>
          <p:nvPr/>
        </p:nvSpPr>
        <p:spPr>
          <a:xfrm>
            <a:off x="2328200" y="602550"/>
            <a:ext cx="1764600" cy="6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GFDL user analysis suites</a:t>
            </a:r>
            <a:endParaRPr>
              <a:solidFill>
                <a:schemeClr val="dk2"/>
              </a:solidFill>
            </a:endParaRPr>
          </a:p>
        </p:txBody>
      </p:sp>
      <p:sp>
        <p:nvSpPr>
          <p:cNvPr id="311" name="Google Shape;311;p29"/>
          <p:cNvSpPr txBox="1"/>
          <p:nvPr/>
        </p:nvSpPr>
        <p:spPr>
          <a:xfrm>
            <a:off x="247100" y="569875"/>
            <a:ext cx="2081100" cy="7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Data/Metadata standardization efforts</a:t>
            </a:r>
            <a:endParaRPr>
              <a:solidFill>
                <a:schemeClr val="dk2"/>
              </a:solidFill>
            </a:endParaRPr>
          </a:p>
        </p:txBody>
      </p:sp>
      <p:sp>
        <p:nvSpPr>
          <p:cNvPr id="312" name="Google Shape;312;p29"/>
          <p:cNvSpPr txBox="1"/>
          <p:nvPr/>
        </p:nvSpPr>
        <p:spPr>
          <a:xfrm>
            <a:off x="247100" y="1443850"/>
            <a:ext cx="1649100" cy="106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CF and Climate Model Output Rewriter (CMOR)</a:t>
            </a:r>
            <a:endParaRPr>
              <a:solidFill>
                <a:schemeClr val="dk2"/>
              </a:solidFill>
            </a:endParaRPr>
          </a:p>
        </p:txBody>
      </p:sp>
      <p:sp>
        <p:nvSpPr>
          <p:cNvPr id="313" name="Google Shape;313;p29"/>
          <p:cNvSpPr/>
          <p:nvPr/>
        </p:nvSpPr>
        <p:spPr>
          <a:xfrm>
            <a:off x="6356500" y="1161250"/>
            <a:ext cx="2505300" cy="12654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457200" lvl="0" indent="0" algn="l" rtl="0">
              <a:spcBef>
                <a:spcPts val="0"/>
              </a:spcBef>
              <a:spcAft>
                <a:spcPts val="0"/>
              </a:spcAft>
              <a:buNone/>
            </a:pPr>
            <a:r>
              <a:rPr lang="en" sz="1800">
                <a:solidFill>
                  <a:schemeClr val="dk1"/>
                </a:solidFill>
              </a:rPr>
              <a:t>    Usable </a:t>
            </a:r>
            <a:endParaRPr sz="1800">
              <a:solidFill>
                <a:schemeClr val="dk1"/>
              </a:solidFill>
            </a:endParaRPr>
          </a:p>
          <a:p>
            <a:pPr marL="0" lvl="0" indent="0" algn="l" rtl="0">
              <a:spcBef>
                <a:spcPts val="0"/>
              </a:spcBef>
              <a:spcAft>
                <a:spcPts val="0"/>
              </a:spcAft>
              <a:buNone/>
            </a:pPr>
            <a:r>
              <a:rPr lang="en" sz="1800">
                <a:solidFill>
                  <a:schemeClr val="dk1"/>
                </a:solidFill>
              </a:rPr>
              <a:t>Climate model output</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p:txBody>
      </p:sp>
      <p:sp>
        <p:nvSpPr>
          <p:cNvPr id="314" name="Google Shape;314;p29"/>
          <p:cNvSpPr/>
          <p:nvPr/>
        </p:nvSpPr>
        <p:spPr>
          <a:xfrm>
            <a:off x="3631525" y="2437525"/>
            <a:ext cx="2505300" cy="613200"/>
          </a:xfrm>
          <a:prstGeom prst="rect">
            <a:avLst/>
          </a:prstGeom>
          <a:solidFill>
            <a:schemeClr val="lt1"/>
          </a:solidFill>
          <a:ln w="3810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Data publication</a:t>
            </a:r>
            <a:endParaRPr/>
          </a:p>
        </p:txBody>
      </p:sp>
      <p:pic>
        <p:nvPicPr>
          <p:cNvPr id="315" name="Google Shape;315;p29"/>
          <p:cNvPicPr preferRelativeResize="0"/>
          <p:nvPr/>
        </p:nvPicPr>
        <p:blipFill rotWithShape="1">
          <a:blip r:embed="rId3">
            <a:alphaModFix/>
          </a:blip>
          <a:srcRect t="13427"/>
          <a:stretch/>
        </p:blipFill>
        <p:spPr>
          <a:xfrm>
            <a:off x="6878300" y="2493017"/>
            <a:ext cx="1649100" cy="1427635"/>
          </a:xfrm>
          <a:prstGeom prst="rect">
            <a:avLst/>
          </a:prstGeom>
          <a:noFill/>
          <a:ln>
            <a:noFill/>
          </a:ln>
        </p:spPr>
      </p:pic>
      <p:sp>
        <p:nvSpPr>
          <p:cNvPr id="316" name="Google Shape;316;p29"/>
          <p:cNvSpPr txBox="1"/>
          <p:nvPr/>
        </p:nvSpPr>
        <p:spPr>
          <a:xfrm>
            <a:off x="310700" y="2514038"/>
            <a:ext cx="1649100" cy="46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Provenance</a:t>
            </a:r>
            <a:endParaRPr>
              <a:solidFill>
                <a:schemeClr val="dk2"/>
              </a:solidFill>
            </a:endParaRPr>
          </a:p>
        </p:txBody>
      </p:sp>
      <p:sp>
        <p:nvSpPr>
          <p:cNvPr id="317" name="Google Shape;317;p29"/>
          <p:cNvSpPr txBox="1"/>
          <p:nvPr/>
        </p:nvSpPr>
        <p:spPr>
          <a:xfrm>
            <a:off x="4236625" y="576750"/>
            <a:ext cx="1509000" cy="6132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2"/>
                </a:solidFill>
              </a:rPr>
              <a:t>Community diagnostics</a:t>
            </a:r>
            <a:endParaRPr b="1">
              <a:solidFill>
                <a:schemeClr val="dk2"/>
              </a:solidFill>
            </a:endParaRPr>
          </a:p>
        </p:txBody>
      </p:sp>
      <p:sp>
        <p:nvSpPr>
          <p:cNvPr id="318" name="Google Shape;318;p29"/>
          <p:cNvSpPr txBox="1"/>
          <p:nvPr/>
        </p:nvSpPr>
        <p:spPr>
          <a:xfrm>
            <a:off x="4236625" y="576750"/>
            <a:ext cx="1509000" cy="613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2"/>
                </a:solidFill>
              </a:rPr>
              <a:t>Community diagnostics</a:t>
            </a:r>
            <a:endParaRPr b="1">
              <a:solidFill>
                <a:schemeClr val="dk2"/>
              </a:solidFill>
            </a:endParaRPr>
          </a:p>
        </p:txBody>
      </p:sp>
      <p:sp>
        <p:nvSpPr>
          <p:cNvPr id="319" name="Google Shape;319;p29"/>
          <p:cNvSpPr txBox="1">
            <a:spLocks noGrp="1"/>
          </p:cNvSpPr>
          <p:nvPr>
            <p:ph type="sldNum" idx="12"/>
          </p:nvPr>
        </p:nvSpPr>
        <p:spPr>
          <a:xfrm>
            <a:off x="8229600" y="4857750"/>
            <a:ext cx="914400" cy="273900"/>
          </a:xfrm>
          <a:prstGeom prst="rect">
            <a:avLst/>
          </a:prstGeom>
        </p:spPr>
        <p:txBody>
          <a:bodyPr spcFirstLastPara="1" wrap="square" lIns="91425" tIns="45700" rIns="91425" bIns="45700" anchor="ctr" anchorCtr="0">
            <a:normAutofit lnSpcReduction="10000"/>
          </a:bodyPr>
          <a:lstStyle/>
          <a:p>
            <a:pPr marL="0" lvl="0" indent="0" algn="ctr" rtl="0">
              <a:spcBef>
                <a:spcPts val="0"/>
              </a:spcBef>
              <a:spcAft>
                <a:spcPts val="0"/>
              </a:spcAft>
              <a:buClr>
                <a:srgbClr val="000000"/>
              </a:buClr>
              <a:buFont typeface="Arial"/>
              <a:buNone/>
            </a:pPr>
            <a:fld id="{00000000-1234-1234-1234-123412341234}" type="slidenum">
              <a:rPr lang="en"/>
              <a:t>14</a:t>
            </a:fld>
            <a:endParaRPr/>
          </a:p>
        </p:txBody>
      </p:sp>
      <p:sp>
        <p:nvSpPr>
          <p:cNvPr id="320" name="Google Shape;320;p29"/>
          <p:cNvSpPr txBox="1"/>
          <p:nvPr/>
        </p:nvSpPr>
        <p:spPr>
          <a:xfrm>
            <a:off x="2247750" y="4861488"/>
            <a:ext cx="5880600" cy="2955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800">
                <a:solidFill>
                  <a:schemeClr val="dk2"/>
                </a:solidFill>
                <a:latin typeface="Calibri"/>
                <a:ea typeface="Calibri"/>
                <a:cs typeface="Calibri"/>
                <a:sym typeface="Calibri"/>
              </a:rPr>
              <a:t>Acknowledging the Climate and Forecast conventions, A.Radhakrishnan et al  AGU 2023</a:t>
            </a:r>
            <a:endParaRPr sz="800">
              <a:solidFill>
                <a:schemeClr val="dk2"/>
              </a:solidFill>
              <a:latin typeface="Calibri"/>
              <a:ea typeface="Calibri"/>
              <a:cs typeface="Calibri"/>
              <a:sym typeface="Calibri"/>
            </a:endParaRPr>
          </a:p>
        </p:txBody>
      </p:sp>
      <p:sp>
        <p:nvSpPr>
          <p:cNvPr id="321" name="Google Shape;321;p29"/>
          <p:cNvSpPr txBox="1"/>
          <p:nvPr/>
        </p:nvSpPr>
        <p:spPr>
          <a:xfrm>
            <a:off x="8678600" y="4772500"/>
            <a:ext cx="3435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2"/>
                </a:solidFill>
              </a:rPr>
              <a:t>11</a:t>
            </a:r>
            <a:endParaRPr sz="800">
              <a:solidFill>
                <a:schemeClr val="dk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0"/>
          <p:cNvSpPr/>
          <p:nvPr/>
        </p:nvSpPr>
        <p:spPr>
          <a:xfrm>
            <a:off x="342900" y="939800"/>
            <a:ext cx="4379100" cy="27027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800"/>
              <a:buFont typeface="Arial"/>
              <a:buNone/>
            </a:pPr>
            <a:endParaRPr sz="18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800"/>
              <a:buFont typeface="Arial"/>
              <a:buNone/>
            </a:pPr>
            <a:r>
              <a:rPr lang="en" sz="1800">
                <a:solidFill>
                  <a:schemeClr val="dk1"/>
                </a:solidFill>
                <a:latin typeface="Calibri"/>
                <a:ea typeface="Calibri"/>
                <a:cs typeface="Calibri"/>
                <a:sym typeface="Calibri"/>
              </a:rPr>
              <a:t>Bringing analysis </a:t>
            </a:r>
            <a:r>
              <a:rPr lang="en" sz="1800">
                <a:solidFill>
                  <a:srgbClr val="FF0000"/>
                </a:solidFill>
                <a:latin typeface="Calibri"/>
                <a:ea typeface="Calibri"/>
                <a:cs typeface="Calibri"/>
                <a:sym typeface="Calibri"/>
              </a:rPr>
              <a:t>to the data!</a:t>
            </a:r>
            <a:endParaRPr sz="1800">
              <a:solidFill>
                <a:srgbClr val="FF0000"/>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800"/>
              <a:buFont typeface="Arial"/>
              <a:buNone/>
            </a:pPr>
            <a:endParaRPr sz="1800">
              <a:solidFill>
                <a:schemeClr val="dk1"/>
              </a:solidFill>
              <a:latin typeface="Calibri"/>
              <a:ea typeface="Calibri"/>
              <a:cs typeface="Calibri"/>
              <a:sym typeface="Calibri"/>
            </a:endParaRPr>
          </a:p>
          <a:p>
            <a:pPr marL="457200" lvl="0" indent="-342900" algn="l" rtl="0">
              <a:lnSpc>
                <a:spcPct val="115000"/>
              </a:lnSpc>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Intuitive Data exploration</a:t>
            </a:r>
            <a:endParaRPr sz="1800">
              <a:solidFill>
                <a:schemeClr val="dk1"/>
              </a:solidFill>
              <a:latin typeface="Calibri"/>
              <a:ea typeface="Calibri"/>
              <a:cs typeface="Calibri"/>
              <a:sym typeface="Calibri"/>
            </a:endParaRPr>
          </a:p>
          <a:p>
            <a:pPr marL="457200" lvl="0" indent="-342900" algn="l" rtl="0">
              <a:lnSpc>
                <a:spcPct val="115000"/>
              </a:lnSpc>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Analysis-ready [Cloud-optimized] Datasets! (ARCO)</a:t>
            </a:r>
            <a:endParaRPr sz="1800">
              <a:solidFill>
                <a:schemeClr val="dk1"/>
              </a:solidFill>
              <a:latin typeface="Calibri"/>
              <a:ea typeface="Calibri"/>
              <a:cs typeface="Calibri"/>
              <a:sym typeface="Calibri"/>
            </a:endParaRPr>
          </a:p>
          <a:p>
            <a:pPr marL="457200" lvl="0" indent="-342900" algn="l" rtl="0">
              <a:lnSpc>
                <a:spcPct val="115000"/>
              </a:lnSpc>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Scalable analytics</a:t>
            </a:r>
            <a:endParaRPr sz="18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800"/>
              <a:buFont typeface="Arial"/>
              <a:buNone/>
            </a:pPr>
            <a:endParaRPr b="1">
              <a:solidFill>
                <a:schemeClr val="dk1"/>
              </a:solidFill>
              <a:latin typeface="Calibri"/>
              <a:ea typeface="Calibri"/>
              <a:cs typeface="Calibri"/>
              <a:sym typeface="Calibri"/>
            </a:endParaRPr>
          </a:p>
        </p:txBody>
      </p:sp>
      <p:pic>
        <p:nvPicPr>
          <p:cNvPr id="327" name="Google Shape;327;p30"/>
          <p:cNvPicPr preferRelativeResize="0"/>
          <p:nvPr/>
        </p:nvPicPr>
        <p:blipFill rotWithShape="1">
          <a:blip r:embed="rId3">
            <a:alphaModFix/>
          </a:blip>
          <a:srcRect t="13427"/>
          <a:stretch/>
        </p:blipFill>
        <p:spPr>
          <a:xfrm>
            <a:off x="5334575" y="912711"/>
            <a:ext cx="2271075" cy="1966075"/>
          </a:xfrm>
          <a:prstGeom prst="rect">
            <a:avLst/>
          </a:prstGeom>
          <a:noFill/>
          <a:ln>
            <a:noFill/>
          </a:ln>
        </p:spPr>
      </p:pic>
      <p:sp>
        <p:nvSpPr>
          <p:cNvPr id="328" name="Google Shape;328;p30"/>
          <p:cNvSpPr txBox="1"/>
          <p:nvPr/>
        </p:nvSpPr>
        <p:spPr>
          <a:xfrm>
            <a:off x="5531375" y="2984925"/>
            <a:ext cx="2630700" cy="20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rPr>
              <a:t>Diverse audience, diverse stakeholders</a:t>
            </a:r>
            <a:endParaRPr sz="1000">
              <a:solidFill>
                <a:schemeClr val="dk2"/>
              </a:solidFill>
            </a:endParaRPr>
          </a:p>
        </p:txBody>
      </p:sp>
      <p:sp>
        <p:nvSpPr>
          <p:cNvPr id="329" name="Google Shape;329;p30"/>
          <p:cNvSpPr txBox="1"/>
          <p:nvPr/>
        </p:nvSpPr>
        <p:spPr>
          <a:xfrm>
            <a:off x="2247750" y="4861488"/>
            <a:ext cx="5880600" cy="2955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800">
                <a:solidFill>
                  <a:schemeClr val="dk2"/>
                </a:solidFill>
                <a:latin typeface="Calibri"/>
                <a:ea typeface="Calibri"/>
                <a:cs typeface="Calibri"/>
                <a:sym typeface="Calibri"/>
              </a:rPr>
              <a:t>Acknowledging the Climate and Forecast conventions, A.Radhakrishnan et al  AGU 2023</a:t>
            </a:r>
            <a:endParaRPr sz="800">
              <a:solidFill>
                <a:schemeClr val="dk2"/>
              </a:solidFill>
              <a:latin typeface="Calibri"/>
              <a:ea typeface="Calibri"/>
              <a:cs typeface="Calibri"/>
              <a:sym typeface="Calibri"/>
            </a:endParaRPr>
          </a:p>
        </p:txBody>
      </p:sp>
      <p:cxnSp>
        <p:nvCxnSpPr>
          <p:cNvPr id="330" name="Google Shape;330;p30"/>
          <p:cNvCxnSpPr/>
          <p:nvPr/>
        </p:nvCxnSpPr>
        <p:spPr>
          <a:xfrm rot="10800000" flipH="1">
            <a:off x="357497" y="724472"/>
            <a:ext cx="8523900" cy="19800"/>
          </a:xfrm>
          <a:prstGeom prst="straightConnector1">
            <a:avLst/>
          </a:prstGeom>
          <a:noFill/>
          <a:ln w="38100" cap="flat" cmpd="sng">
            <a:solidFill>
              <a:srgbClr val="5E5E5E"/>
            </a:solidFill>
            <a:prstDash val="solid"/>
            <a:round/>
            <a:headEnd type="none" w="sm" len="sm"/>
            <a:tailEnd type="none" w="sm" len="sm"/>
          </a:ln>
        </p:spPr>
      </p:cxnSp>
      <p:sp>
        <p:nvSpPr>
          <p:cNvPr id="331" name="Google Shape;331;p30"/>
          <p:cNvSpPr txBox="1"/>
          <p:nvPr/>
        </p:nvSpPr>
        <p:spPr>
          <a:xfrm>
            <a:off x="2027075" y="152400"/>
            <a:ext cx="5880600" cy="687600"/>
          </a:xfrm>
          <a:prstGeom prst="rect">
            <a:avLst/>
          </a:prstGeom>
          <a:noFill/>
          <a:ln>
            <a:noFill/>
          </a:ln>
        </p:spPr>
        <p:txBody>
          <a:bodyPr spcFirstLastPara="1" wrap="square" lIns="50800" tIns="50800" rIns="50800" bIns="50800" anchor="ctr" anchorCtr="0">
            <a:spAutoFit/>
          </a:bodyPr>
          <a:lstStyle/>
          <a:p>
            <a:pPr marL="914400" lvl="0" indent="457200" algn="l" rtl="0">
              <a:spcBef>
                <a:spcPts val="0"/>
              </a:spcBef>
              <a:spcAft>
                <a:spcPts val="0"/>
              </a:spcAft>
              <a:buClr>
                <a:schemeClr val="dk1"/>
              </a:buClr>
              <a:buSzPts val="5400"/>
              <a:buFont typeface="Helvetica Neue"/>
              <a:buNone/>
            </a:pPr>
            <a:r>
              <a:rPr lang="en" sz="2400">
                <a:solidFill>
                  <a:srgbClr val="C00000"/>
                </a:solidFill>
                <a:latin typeface="Helvetica Neue"/>
                <a:ea typeface="Helvetica Neue"/>
                <a:cs typeface="Helvetica Neue"/>
                <a:sym typeface="Helvetica Neue"/>
              </a:rPr>
              <a:t>Usable</a:t>
            </a:r>
            <a:r>
              <a:rPr lang="en" sz="2400">
                <a:solidFill>
                  <a:schemeClr val="dk1"/>
                </a:solidFill>
                <a:latin typeface="Helvetica Neue"/>
                <a:ea typeface="Helvetica Neue"/>
                <a:cs typeface="Helvetica Neue"/>
                <a:sym typeface="Helvetica Neue"/>
              </a:rPr>
              <a:t> data? </a:t>
            </a:r>
            <a:endParaRPr>
              <a:solidFill>
                <a:schemeClr val="dk1"/>
              </a:solidFill>
            </a:endParaRPr>
          </a:p>
          <a:p>
            <a:pPr marL="0" marR="0" lvl="0" indent="0" algn="l" rtl="0">
              <a:lnSpc>
                <a:spcPct val="100000"/>
              </a:lnSpc>
              <a:spcBef>
                <a:spcPts val="0"/>
              </a:spcBef>
              <a:spcAft>
                <a:spcPts val="0"/>
              </a:spcAft>
              <a:buClr>
                <a:srgbClr val="000000"/>
              </a:buClr>
              <a:buSzPts val="5400"/>
              <a:buFont typeface="Helvetica Neue"/>
              <a:buNone/>
            </a:pPr>
            <a:endParaRPr/>
          </a:p>
        </p:txBody>
      </p:sp>
      <p:sp>
        <p:nvSpPr>
          <p:cNvPr id="332" name="Google Shape;332;p30"/>
          <p:cNvSpPr txBox="1"/>
          <p:nvPr/>
        </p:nvSpPr>
        <p:spPr>
          <a:xfrm>
            <a:off x="8678600" y="4772500"/>
            <a:ext cx="3435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2"/>
                </a:solidFill>
              </a:rPr>
              <a:t>12</a:t>
            </a:r>
            <a:endParaRPr sz="8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1"/>
          <p:cNvSpPr txBox="1">
            <a:spLocks noGrp="1"/>
          </p:cNvSpPr>
          <p:nvPr>
            <p:ph type="sldNum" idx="12"/>
          </p:nvPr>
        </p:nvSpPr>
        <p:spPr>
          <a:xfrm>
            <a:off x="59381" y="33301"/>
            <a:ext cx="63900" cy="177000"/>
          </a:xfrm>
          <a:prstGeom prst="rect">
            <a:avLst/>
          </a:prstGeom>
          <a:noFill/>
          <a:ln>
            <a:noFill/>
          </a:ln>
        </p:spPr>
        <p:txBody>
          <a:bodyPr spcFirstLastPara="1" wrap="square" lIns="19050" tIns="19050" rIns="19050" bIns="19050" anchor="t" anchorCtr="0">
            <a:spAutoFit/>
          </a:bodyPr>
          <a:lstStyle/>
          <a:p>
            <a:pPr marL="0" lvl="0" indent="0" algn="ctr" rtl="0">
              <a:spcBef>
                <a:spcPts val="0"/>
              </a:spcBef>
              <a:spcAft>
                <a:spcPts val="0"/>
              </a:spcAft>
              <a:buClr>
                <a:srgbClr val="FFFFFF"/>
              </a:buClr>
              <a:buSzPts val="900"/>
              <a:buFont typeface="Helvetica Neue Light"/>
              <a:buNone/>
            </a:pPr>
            <a:fld id="{00000000-1234-1234-1234-123412341234}" type="slidenum">
              <a:rPr lang="en"/>
              <a:t>16</a:t>
            </a:fld>
            <a:endParaRPr sz="1000">
              <a:solidFill>
                <a:schemeClr val="dk2"/>
              </a:solidFill>
              <a:latin typeface="Arial"/>
              <a:ea typeface="Arial"/>
              <a:cs typeface="Arial"/>
              <a:sym typeface="Arial"/>
            </a:endParaRPr>
          </a:p>
        </p:txBody>
      </p:sp>
      <p:cxnSp>
        <p:nvCxnSpPr>
          <p:cNvPr id="338" name="Google Shape;338;p31"/>
          <p:cNvCxnSpPr/>
          <p:nvPr/>
        </p:nvCxnSpPr>
        <p:spPr>
          <a:xfrm rot="10800000" flipH="1">
            <a:off x="357497" y="724472"/>
            <a:ext cx="8523900" cy="19800"/>
          </a:xfrm>
          <a:prstGeom prst="straightConnector1">
            <a:avLst/>
          </a:prstGeom>
          <a:noFill/>
          <a:ln w="38100" cap="flat" cmpd="sng">
            <a:solidFill>
              <a:srgbClr val="5E5E5E"/>
            </a:solidFill>
            <a:prstDash val="solid"/>
            <a:round/>
            <a:headEnd type="none" w="sm" len="sm"/>
            <a:tailEnd type="none" w="sm" len="sm"/>
          </a:ln>
        </p:spPr>
      </p:cxnSp>
      <p:pic>
        <p:nvPicPr>
          <p:cNvPr id="339" name="Google Shape;339;p31"/>
          <p:cNvPicPr preferRelativeResize="0"/>
          <p:nvPr/>
        </p:nvPicPr>
        <p:blipFill rotWithShape="1">
          <a:blip r:embed="rId3">
            <a:alphaModFix/>
          </a:blip>
          <a:srcRect/>
          <a:stretch/>
        </p:blipFill>
        <p:spPr>
          <a:xfrm>
            <a:off x="357498" y="210300"/>
            <a:ext cx="1435350" cy="358075"/>
          </a:xfrm>
          <a:prstGeom prst="rect">
            <a:avLst/>
          </a:prstGeom>
          <a:noFill/>
          <a:ln>
            <a:noFill/>
          </a:ln>
        </p:spPr>
      </p:pic>
      <p:sp>
        <p:nvSpPr>
          <p:cNvPr id="340" name="Google Shape;340;p31"/>
          <p:cNvSpPr txBox="1"/>
          <p:nvPr/>
        </p:nvSpPr>
        <p:spPr>
          <a:xfrm>
            <a:off x="2274377" y="2723630"/>
            <a:ext cx="4579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341" name="Google Shape;341;p31"/>
          <p:cNvSpPr txBox="1"/>
          <p:nvPr/>
        </p:nvSpPr>
        <p:spPr>
          <a:xfrm>
            <a:off x="2274377" y="2723630"/>
            <a:ext cx="4579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342" name="Google Shape;342;p31"/>
          <p:cNvPicPr preferRelativeResize="0"/>
          <p:nvPr/>
        </p:nvPicPr>
        <p:blipFill>
          <a:blip r:embed="rId4">
            <a:alphaModFix/>
          </a:blip>
          <a:stretch>
            <a:fillRect/>
          </a:stretch>
        </p:blipFill>
        <p:spPr>
          <a:xfrm>
            <a:off x="7097225" y="1286749"/>
            <a:ext cx="1435350" cy="1350914"/>
          </a:xfrm>
          <a:prstGeom prst="rect">
            <a:avLst/>
          </a:prstGeom>
          <a:noFill/>
          <a:ln>
            <a:noFill/>
          </a:ln>
        </p:spPr>
      </p:pic>
      <p:sp>
        <p:nvSpPr>
          <p:cNvPr id="343" name="Google Shape;343;p31"/>
          <p:cNvSpPr txBox="1"/>
          <p:nvPr/>
        </p:nvSpPr>
        <p:spPr>
          <a:xfrm>
            <a:off x="228600" y="76200"/>
            <a:ext cx="8111700" cy="600300"/>
          </a:xfrm>
          <a:prstGeom prst="rect">
            <a:avLst/>
          </a:prstGeom>
          <a:noFill/>
          <a:ln>
            <a:noFill/>
          </a:ln>
        </p:spPr>
        <p:txBody>
          <a:bodyPr spcFirstLastPara="1" wrap="square" lIns="91425" tIns="91425" rIns="91425" bIns="91425" anchor="t" anchorCtr="0">
            <a:spAutoFit/>
          </a:bodyPr>
          <a:lstStyle/>
          <a:p>
            <a:pPr marL="3200400" lvl="0" indent="457200" algn="l" rtl="0">
              <a:spcBef>
                <a:spcPts val="0"/>
              </a:spcBef>
              <a:spcAft>
                <a:spcPts val="0"/>
              </a:spcAft>
              <a:buNone/>
            </a:pPr>
            <a:endParaRPr sz="2700">
              <a:solidFill>
                <a:srgbClr val="1C4587"/>
              </a:solidFill>
              <a:latin typeface="Calibri"/>
              <a:ea typeface="Calibri"/>
              <a:cs typeface="Calibri"/>
              <a:sym typeface="Calibri"/>
            </a:endParaRPr>
          </a:p>
        </p:txBody>
      </p:sp>
      <p:pic>
        <p:nvPicPr>
          <p:cNvPr id="344" name="Google Shape;344;p31"/>
          <p:cNvPicPr preferRelativeResize="0"/>
          <p:nvPr/>
        </p:nvPicPr>
        <p:blipFill>
          <a:blip r:embed="rId5">
            <a:alphaModFix/>
          </a:blip>
          <a:stretch>
            <a:fillRect/>
          </a:stretch>
        </p:blipFill>
        <p:spPr>
          <a:xfrm>
            <a:off x="4097925" y="1289700"/>
            <a:ext cx="2914974" cy="1345025"/>
          </a:xfrm>
          <a:prstGeom prst="rect">
            <a:avLst/>
          </a:prstGeom>
          <a:noFill/>
          <a:ln>
            <a:noFill/>
          </a:ln>
        </p:spPr>
      </p:pic>
      <p:sp>
        <p:nvSpPr>
          <p:cNvPr id="345" name="Google Shape;345;p31"/>
          <p:cNvSpPr txBox="1"/>
          <p:nvPr/>
        </p:nvSpPr>
        <p:spPr>
          <a:xfrm>
            <a:off x="3997800" y="2707125"/>
            <a:ext cx="2856300" cy="100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rPr>
              <a:t>Preprocess to clean </a:t>
            </a:r>
            <a:endParaRPr sz="1800">
              <a:solidFill>
                <a:schemeClr val="dk2"/>
              </a:solidFill>
            </a:endParaRPr>
          </a:p>
          <a:p>
            <a:pPr marL="0" lvl="0" indent="0" algn="l" rtl="0">
              <a:spcBef>
                <a:spcPts val="0"/>
              </a:spcBef>
              <a:spcAft>
                <a:spcPts val="0"/>
              </a:spcAft>
              <a:buNone/>
            </a:pPr>
            <a:r>
              <a:rPr lang="en" sz="1800">
                <a:solidFill>
                  <a:schemeClr val="dk2"/>
                </a:solidFill>
              </a:rPr>
              <a:t>the data inline to make intercomparison seamless</a:t>
            </a:r>
            <a:endParaRPr sz="1800">
              <a:solidFill>
                <a:schemeClr val="dk2"/>
              </a:solidFill>
            </a:endParaRPr>
          </a:p>
        </p:txBody>
      </p:sp>
      <p:sp>
        <p:nvSpPr>
          <p:cNvPr id="346" name="Google Shape;346;p31"/>
          <p:cNvSpPr txBox="1"/>
          <p:nvPr/>
        </p:nvSpPr>
        <p:spPr>
          <a:xfrm>
            <a:off x="6854175" y="2748675"/>
            <a:ext cx="2070300" cy="92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rPr>
              <a:t>Easy ARCO data </a:t>
            </a:r>
            <a:endParaRPr sz="1800">
              <a:solidFill>
                <a:schemeClr val="dk2"/>
              </a:solidFill>
            </a:endParaRPr>
          </a:p>
          <a:p>
            <a:pPr marL="0" lvl="0" indent="0" algn="l" rtl="0">
              <a:spcBef>
                <a:spcPts val="0"/>
              </a:spcBef>
              <a:spcAft>
                <a:spcPts val="0"/>
              </a:spcAft>
              <a:buNone/>
            </a:pPr>
            <a:r>
              <a:rPr lang="en" sz="1800">
                <a:solidFill>
                  <a:schemeClr val="dk2"/>
                </a:solidFill>
              </a:rPr>
              <a:t>generation</a:t>
            </a:r>
            <a:endParaRPr sz="1800">
              <a:solidFill>
                <a:schemeClr val="dk2"/>
              </a:solidFill>
            </a:endParaRPr>
          </a:p>
        </p:txBody>
      </p:sp>
      <p:sp>
        <p:nvSpPr>
          <p:cNvPr id="347" name="Google Shape;347;p31"/>
          <p:cNvSpPr txBox="1"/>
          <p:nvPr/>
        </p:nvSpPr>
        <p:spPr>
          <a:xfrm>
            <a:off x="2247750" y="4861488"/>
            <a:ext cx="5880600" cy="2955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800">
                <a:solidFill>
                  <a:schemeClr val="dk2"/>
                </a:solidFill>
                <a:latin typeface="Calibri"/>
                <a:ea typeface="Calibri"/>
                <a:cs typeface="Calibri"/>
                <a:sym typeface="Calibri"/>
              </a:rPr>
              <a:t>Acknowledging the Climate and Forecast conventions, A.Radhakrishnan et al  AGU 2023</a:t>
            </a:r>
            <a:endParaRPr sz="800">
              <a:solidFill>
                <a:schemeClr val="dk2"/>
              </a:solidFill>
              <a:latin typeface="Calibri"/>
              <a:ea typeface="Calibri"/>
              <a:cs typeface="Calibri"/>
              <a:sym typeface="Calibri"/>
            </a:endParaRPr>
          </a:p>
        </p:txBody>
      </p:sp>
      <p:sp>
        <p:nvSpPr>
          <p:cNvPr id="348" name="Google Shape;348;p31"/>
          <p:cNvSpPr txBox="1"/>
          <p:nvPr/>
        </p:nvSpPr>
        <p:spPr>
          <a:xfrm>
            <a:off x="2027075" y="152400"/>
            <a:ext cx="5880600" cy="626100"/>
          </a:xfrm>
          <a:prstGeom prst="rect">
            <a:avLst/>
          </a:prstGeom>
          <a:noFill/>
          <a:ln>
            <a:noFill/>
          </a:ln>
        </p:spPr>
        <p:txBody>
          <a:bodyPr spcFirstLastPara="1" wrap="square" lIns="50800" tIns="50800" rIns="50800" bIns="50800" anchor="ctr" anchorCtr="0">
            <a:spAutoFit/>
          </a:bodyPr>
          <a:lstStyle/>
          <a:p>
            <a:pPr marL="0" lvl="0" indent="0" algn="l" rtl="0">
              <a:spcBef>
                <a:spcPts val="0"/>
              </a:spcBef>
              <a:spcAft>
                <a:spcPts val="0"/>
              </a:spcAft>
              <a:buClr>
                <a:schemeClr val="dk1"/>
              </a:buClr>
              <a:buSzPts val="5400"/>
              <a:buFont typeface="Helvetica Neue"/>
              <a:buNone/>
            </a:pPr>
            <a:r>
              <a:rPr lang="en" sz="2000">
                <a:solidFill>
                  <a:schemeClr val="dk1"/>
                </a:solidFill>
                <a:latin typeface="Helvetica Neue"/>
                <a:ea typeface="Helvetica Neue"/>
                <a:cs typeface="Helvetica Neue"/>
                <a:sym typeface="Helvetica Neue"/>
              </a:rPr>
              <a:t>Analysis-Ready,</a:t>
            </a:r>
            <a:r>
              <a:rPr lang="en" sz="2000">
                <a:solidFill>
                  <a:schemeClr val="dk1"/>
                </a:solidFill>
              </a:rPr>
              <a:t> </a:t>
            </a:r>
            <a:r>
              <a:rPr lang="en" sz="2000">
                <a:solidFill>
                  <a:schemeClr val="dk1"/>
                </a:solidFill>
                <a:latin typeface="Helvetica Neue"/>
                <a:ea typeface="Helvetica Neue"/>
                <a:cs typeface="Helvetica Neue"/>
                <a:sym typeface="Helvetica Neue"/>
              </a:rPr>
              <a:t>Cloud-Optimized Data (ARCO)</a:t>
            </a:r>
            <a:endParaRPr sz="1000">
              <a:solidFill>
                <a:schemeClr val="dk1"/>
              </a:solidFill>
            </a:endParaRPr>
          </a:p>
          <a:p>
            <a:pPr marL="0" marR="0" lvl="0" indent="0" algn="l" rtl="0">
              <a:lnSpc>
                <a:spcPct val="100000"/>
              </a:lnSpc>
              <a:spcBef>
                <a:spcPts val="0"/>
              </a:spcBef>
              <a:spcAft>
                <a:spcPts val="0"/>
              </a:spcAft>
              <a:buClr>
                <a:srgbClr val="000000"/>
              </a:buClr>
              <a:buSzPts val="5400"/>
              <a:buFont typeface="Helvetica Neue"/>
              <a:buNone/>
            </a:pPr>
            <a:endParaRPr/>
          </a:p>
        </p:txBody>
      </p:sp>
      <p:grpSp>
        <p:nvGrpSpPr>
          <p:cNvPr id="349" name="Google Shape;349;p31"/>
          <p:cNvGrpSpPr/>
          <p:nvPr/>
        </p:nvGrpSpPr>
        <p:grpSpPr>
          <a:xfrm>
            <a:off x="228600" y="1207662"/>
            <a:ext cx="3565827" cy="3286169"/>
            <a:chOff x="0" y="0"/>
            <a:chExt cx="5838917" cy="6576283"/>
          </a:xfrm>
        </p:grpSpPr>
        <p:pic>
          <p:nvPicPr>
            <p:cNvPr id="350" name="Google Shape;350;p31" descr="Image"/>
            <p:cNvPicPr preferRelativeResize="0"/>
            <p:nvPr/>
          </p:nvPicPr>
          <p:blipFill rotWithShape="1">
            <a:blip r:embed="rId6">
              <a:alphaModFix/>
            </a:blip>
            <a:srcRect/>
            <a:stretch/>
          </p:blipFill>
          <p:spPr>
            <a:xfrm>
              <a:off x="127000" y="88900"/>
              <a:ext cx="5584916" cy="6246083"/>
            </a:xfrm>
            <a:prstGeom prst="rect">
              <a:avLst/>
            </a:prstGeom>
            <a:noFill/>
            <a:ln>
              <a:noFill/>
            </a:ln>
          </p:spPr>
        </p:pic>
        <p:pic>
          <p:nvPicPr>
            <p:cNvPr id="351" name="Google Shape;351;p31" descr="Image"/>
            <p:cNvPicPr preferRelativeResize="0"/>
            <p:nvPr/>
          </p:nvPicPr>
          <p:blipFill rotWithShape="1">
            <a:blip r:embed="rId7">
              <a:alphaModFix/>
            </a:blip>
            <a:srcRect/>
            <a:stretch/>
          </p:blipFill>
          <p:spPr>
            <a:xfrm>
              <a:off x="0" y="0"/>
              <a:ext cx="5838917" cy="6576283"/>
            </a:xfrm>
            <a:prstGeom prst="rect">
              <a:avLst/>
            </a:prstGeom>
            <a:noFill/>
            <a:ln>
              <a:noFill/>
            </a:ln>
          </p:spPr>
        </p:pic>
      </p:grpSp>
      <p:sp>
        <p:nvSpPr>
          <p:cNvPr id="352" name="Google Shape;352;p31"/>
          <p:cNvSpPr txBox="1"/>
          <p:nvPr/>
        </p:nvSpPr>
        <p:spPr>
          <a:xfrm>
            <a:off x="8678600" y="4772500"/>
            <a:ext cx="3435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2"/>
                </a:solidFill>
              </a:rPr>
              <a:t>13</a:t>
            </a:r>
            <a:endParaRPr sz="8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2"/>
          <p:cNvSpPr txBox="1">
            <a:spLocks noGrp="1"/>
          </p:cNvSpPr>
          <p:nvPr>
            <p:ph type="sldNum" idx="12"/>
          </p:nvPr>
        </p:nvSpPr>
        <p:spPr>
          <a:xfrm>
            <a:off x="59381" y="33301"/>
            <a:ext cx="63900" cy="177000"/>
          </a:xfrm>
          <a:prstGeom prst="rect">
            <a:avLst/>
          </a:prstGeom>
          <a:noFill/>
          <a:ln>
            <a:noFill/>
          </a:ln>
        </p:spPr>
        <p:txBody>
          <a:bodyPr spcFirstLastPara="1" wrap="square" lIns="19050" tIns="19050" rIns="19050" bIns="19050" anchor="t" anchorCtr="0">
            <a:spAutoFit/>
          </a:bodyPr>
          <a:lstStyle/>
          <a:p>
            <a:pPr marL="0" lvl="0" indent="0" algn="ctr" rtl="0">
              <a:spcBef>
                <a:spcPts val="0"/>
              </a:spcBef>
              <a:spcAft>
                <a:spcPts val="0"/>
              </a:spcAft>
              <a:buClr>
                <a:srgbClr val="FFFFFF"/>
              </a:buClr>
              <a:buSzPts val="900"/>
              <a:buFont typeface="Helvetica Neue Light"/>
              <a:buNone/>
            </a:pPr>
            <a:fld id="{00000000-1234-1234-1234-123412341234}" type="slidenum">
              <a:rPr lang="en"/>
              <a:t>17</a:t>
            </a:fld>
            <a:endParaRPr sz="1000">
              <a:solidFill>
                <a:schemeClr val="dk2"/>
              </a:solidFill>
              <a:latin typeface="Arial"/>
              <a:ea typeface="Arial"/>
              <a:cs typeface="Arial"/>
              <a:sym typeface="Arial"/>
            </a:endParaRPr>
          </a:p>
        </p:txBody>
      </p:sp>
      <p:cxnSp>
        <p:nvCxnSpPr>
          <p:cNvPr id="358" name="Google Shape;358;p32"/>
          <p:cNvCxnSpPr/>
          <p:nvPr/>
        </p:nvCxnSpPr>
        <p:spPr>
          <a:xfrm rot="10800000" flipH="1">
            <a:off x="357497" y="724472"/>
            <a:ext cx="8523900" cy="19800"/>
          </a:xfrm>
          <a:prstGeom prst="straightConnector1">
            <a:avLst/>
          </a:prstGeom>
          <a:noFill/>
          <a:ln w="38100" cap="flat" cmpd="sng">
            <a:solidFill>
              <a:srgbClr val="5E5E5E"/>
            </a:solidFill>
            <a:prstDash val="solid"/>
            <a:round/>
            <a:headEnd type="none" w="sm" len="sm"/>
            <a:tailEnd type="none" w="sm" len="sm"/>
          </a:ln>
        </p:spPr>
      </p:cxnSp>
      <p:sp>
        <p:nvSpPr>
          <p:cNvPr id="359" name="Google Shape;359;p32"/>
          <p:cNvSpPr txBox="1"/>
          <p:nvPr/>
        </p:nvSpPr>
        <p:spPr>
          <a:xfrm>
            <a:off x="0" y="104288"/>
            <a:ext cx="9103200" cy="423300"/>
          </a:xfrm>
          <a:prstGeom prst="rect">
            <a:avLst/>
          </a:prstGeom>
          <a:noFill/>
          <a:ln>
            <a:noFill/>
          </a:ln>
        </p:spPr>
        <p:txBody>
          <a:bodyPr spcFirstLastPara="1" wrap="square" lIns="34275" tIns="34275" rIns="34275" bIns="34275" anchor="t" anchorCtr="0">
            <a:spAutoFit/>
          </a:bodyPr>
          <a:lstStyle/>
          <a:p>
            <a:pPr marL="1828800" marR="0" lvl="0" indent="0" algn="l" rtl="0">
              <a:lnSpc>
                <a:spcPct val="100000"/>
              </a:lnSpc>
              <a:spcBef>
                <a:spcPts val="0"/>
              </a:spcBef>
              <a:spcAft>
                <a:spcPts val="0"/>
              </a:spcAft>
              <a:buClr>
                <a:srgbClr val="000000"/>
              </a:buClr>
              <a:buSzPts val="2300"/>
              <a:buFont typeface="Arial"/>
              <a:buNone/>
            </a:pPr>
            <a:r>
              <a:rPr lang="en" sz="2300" b="0" i="0" u="none" strike="noStrike" cap="none">
                <a:solidFill>
                  <a:srgbClr val="1C4587"/>
                </a:solidFill>
                <a:latin typeface="Calibri"/>
                <a:ea typeface="Calibri"/>
                <a:cs typeface="Calibri"/>
                <a:sym typeface="Calibri"/>
              </a:rPr>
              <a:t>A cloud-native scientific data analytics ecosystem</a:t>
            </a:r>
            <a:endParaRPr sz="2300" b="0" i="0" u="none" strike="noStrike" cap="none">
              <a:solidFill>
                <a:srgbClr val="1C4587"/>
              </a:solidFill>
              <a:latin typeface="Calibri"/>
              <a:ea typeface="Calibri"/>
              <a:cs typeface="Calibri"/>
              <a:sym typeface="Calibri"/>
            </a:endParaRPr>
          </a:p>
        </p:txBody>
      </p:sp>
      <p:pic>
        <p:nvPicPr>
          <p:cNvPr id="360" name="Google Shape;360;p32"/>
          <p:cNvPicPr preferRelativeResize="0"/>
          <p:nvPr/>
        </p:nvPicPr>
        <p:blipFill rotWithShape="1">
          <a:blip r:embed="rId3">
            <a:alphaModFix/>
          </a:blip>
          <a:srcRect t="13427"/>
          <a:stretch/>
        </p:blipFill>
        <p:spPr>
          <a:xfrm>
            <a:off x="512850" y="28100"/>
            <a:ext cx="755790" cy="654300"/>
          </a:xfrm>
          <a:prstGeom prst="rect">
            <a:avLst/>
          </a:prstGeom>
          <a:noFill/>
          <a:ln>
            <a:noFill/>
          </a:ln>
        </p:spPr>
      </p:pic>
      <p:pic>
        <p:nvPicPr>
          <p:cNvPr id="361" name="Google Shape;361;p32"/>
          <p:cNvPicPr preferRelativeResize="0"/>
          <p:nvPr/>
        </p:nvPicPr>
        <p:blipFill rotWithShape="1">
          <a:blip r:embed="rId4">
            <a:alphaModFix/>
          </a:blip>
          <a:srcRect/>
          <a:stretch/>
        </p:blipFill>
        <p:spPr>
          <a:xfrm>
            <a:off x="7653023" y="4660400"/>
            <a:ext cx="1435350" cy="358075"/>
          </a:xfrm>
          <a:prstGeom prst="rect">
            <a:avLst/>
          </a:prstGeom>
          <a:noFill/>
          <a:ln>
            <a:noFill/>
          </a:ln>
        </p:spPr>
      </p:pic>
      <p:sp>
        <p:nvSpPr>
          <p:cNvPr id="362" name="Google Shape;362;p32"/>
          <p:cNvSpPr txBox="1"/>
          <p:nvPr/>
        </p:nvSpPr>
        <p:spPr>
          <a:xfrm>
            <a:off x="2274377" y="2418830"/>
            <a:ext cx="4579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363" name="Google Shape;363;p32"/>
          <p:cNvSpPr txBox="1"/>
          <p:nvPr/>
        </p:nvSpPr>
        <p:spPr>
          <a:xfrm>
            <a:off x="2274377" y="2418830"/>
            <a:ext cx="4579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364" name="Google Shape;364;p32"/>
          <p:cNvPicPr preferRelativeResize="0"/>
          <p:nvPr/>
        </p:nvPicPr>
        <p:blipFill rotWithShape="1">
          <a:blip r:embed="rId5">
            <a:alphaModFix/>
          </a:blip>
          <a:srcRect/>
          <a:stretch/>
        </p:blipFill>
        <p:spPr>
          <a:xfrm>
            <a:off x="1479761" y="1257553"/>
            <a:ext cx="630945" cy="611908"/>
          </a:xfrm>
          <a:prstGeom prst="rect">
            <a:avLst/>
          </a:prstGeom>
          <a:noFill/>
          <a:ln w="22225" cap="flat" cmpd="sng">
            <a:solidFill>
              <a:srgbClr val="C00000"/>
            </a:solidFill>
            <a:prstDash val="solid"/>
            <a:round/>
            <a:headEnd type="none" w="sm" len="sm"/>
            <a:tailEnd type="none" w="sm" len="sm"/>
          </a:ln>
        </p:spPr>
      </p:pic>
      <p:pic>
        <p:nvPicPr>
          <p:cNvPr id="365" name="Google Shape;365;p32"/>
          <p:cNvPicPr preferRelativeResize="0"/>
          <p:nvPr/>
        </p:nvPicPr>
        <p:blipFill rotWithShape="1">
          <a:blip r:embed="rId6">
            <a:alphaModFix/>
          </a:blip>
          <a:srcRect/>
          <a:stretch/>
        </p:blipFill>
        <p:spPr>
          <a:xfrm>
            <a:off x="1519649" y="2052667"/>
            <a:ext cx="597295" cy="611908"/>
          </a:xfrm>
          <a:prstGeom prst="rect">
            <a:avLst/>
          </a:prstGeom>
          <a:noFill/>
          <a:ln w="22225" cap="flat" cmpd="sng">
            <a:solidFill>
              <a:srgbClr val="C00000"/>
            </a:solidFill>
            <a:prstDash val="solid"/>
            <a:round/>
            <a:headEnd type="none" w="sm" len="sm"/>
            <a:tailEnd type="none" w="sm" len="sm"/>
          </a:ln>
        </p:spPr>
      </p:pic>
      <p:pic>
        <p:nvPicPr>
          <p:cNvPr id="366" name="Google Shape;366;p32"/>
          <p:cNvPicPr preferRelativeResize="0"/>
          <p:nvPr/>
        </p:nvPicPr>
        <p:blipFill rotWithShape="1">
          <a:blip r:embed="rId7">
            <a:alphaModFix/>
          </a:blip>
          <a:srcRect r="83974"/>
          <a:stretch/>
        </p:blipFill>
        <p:spPr>
          <a:xfrm>
            <a:off x="2200342" y="1082248"/>
            <a:ext cx="722168" cy="1522920"/>
          </a:xfrm>
          <a:prstGeom prst="rect">
            <a:avLst/>
          </a:prstGeom>
          <a:solidFill>
            <a:schemeClr val="lt1">
              <a:alpha val="77650"/>
            </a:schemeClr>
          </a:solidFill>
          <a:ln w="22225" cap="flat" cmpd="sng">
            <a:solidFill>
              <a:srgbClr val="C00000"/>
            </a:solidFill>
            <a:prstDash val="solid"/>
            <a:round/>
            <a:headEnd type="none" w="sm" len="sm"/>
            <a:tailEnd type="none" w="sm" len="sm"/>
          </a:ln>
        </p:spPr>
      </p:pic>
      <p:pic>
        <p:nvPicPr>
          <p:cNvPr id="367" name="Google Shape;367;p32"/>
          <p:cNvPicPr preferRelativeResize="0"/>
          <p:nvPr/>
        </p:nvPicPr>
        <p:blipFill rotWithShape="1">
          <a:blip r:embed="rId7">
            <a:alphaModFix/>
          </a:blip>
          <a:srcRect l="16022"/>
          <a:stretch/>
        </p:blipFill>
        <p:spPr>
          <a:xfrm>
            <a:off x="2975674" y="1082248"/>
            <a:ext cx="4062876" cy="1940838"/>
          </a:xfrm>
          <a:prstGeom prst="rect">
            <a:avLst/>
          </a:prstGeom>
          <a:solidFill>
            <a:srgbClr val="F7F4FA">
              <a:alpha val="65490"/>
            </a:srgbClr>
          </a:solidFill>
          <a:ln>
            <a:noFill/>
          </a:ln>
        </p:spPr>
      </p:pic>
      <p:sp>
        <p:nvSpPr>
          <p:cNvPr id="368" name="Google Shape;368;p32"/>
          <p:cNvSpPr txBox="1"/>
          <p:nvPr/>
        </p:nvSpPr>
        <p:spPr>
          <a:xfrm>
            <a:off x="4772500" y="3438675"/>
            <a:ext cx="4315800" cy="80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C00000"/>
                </a:solidFill>
              </a:rPr>
              <a:t>One </a:t>
            </a:r>
            <a:r>
              <a:rPr lang="en" sz="1800">
                <a:solidFill>
                  <a:schemeClr val="dk2"/>
                </a:solidFill>
              </a:rPr>
              <a:t>copy of data and </a:t>
            </a:r>
            <a:r>
              <a:rPr lang="en" sz="1800">
                <a:solidFill>
                  <a:srgbClr val="C00000"/>
                </a:solidFill>
              </a:rPr>
              <a:t>MANY</a:t>
            </a:r>
            <a:r>
              <a:rPr lang="en" sz="1800">
                <a:solidFill>
                  <a:schemeClr val="dk2"/>
                </a:solidFill>
              </a:rPr>
              <a:t> ways to analyze by MANY DIFFERENT people </a:t>
            </a:r>
            <a:endParaRPr sz="1800">
              <a:solidFill>
                <a:schemeClr val="dk2"/>
              </a:solidFill>
            </a:endParaRPr>
          </a:p>
        </p:txBody>
      </p:sp>
      <p:sp>
        <p:nvSpPr>
          <p:cNvPr id="369" name="Google Shape;369;p32"/>
          <p:cNvSpPr txBox="1"/>
          <p:nvPr/>
        </p:nvSpPr>
        <p:spPr>
          <a:xfrm>
            <a:off x="877675" y="3673524"/>
            <a:ext cx="3367500" cy="80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rgbClr val="C00000"/>
                </a:solidFill>
              </a:rPr>
              <a:t>Data proximate </a:t>
            </a:r>
            <a:r>
              <a:rPr lang="en" sz="1800" dirty="0">
                <a:solidFill>
                  <a:schemeClr val="dk1"/>
                </a:solidFill>
              </a:rPr>
              <a:t>analysis </a:t>
            </a:r>
            <a:endParaRPr sz="1800" dirty="0">
              <a:solidFill>
                <a:schemeClr val="dk1"/>
              </a:solidFill>
            </a:endParaRPr>
          </a:p>
        </p:txBody>
      </p:sp>
      <p:sp>
        <p:nvSpPr>
          <p:cNvPr id="370" name="Google Shape;370;p32"/>
          <p:cNvSpPr txBox="1"/>
          <p:nvPr/>
        </p:nvSpPr>
        <p:spPr>
          <a:xfrm>
            <a:off x="2400150" y="4768424"/>
            <a:ext cx="5880600" cy="2955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800">
                <a:solidFill>
                  <a:schemeClr val="dk2"/>
                </a:solidFill>
                <a:latin typeface="Calibri"/>
                <a:ea typeface="Calibri"/>
                <a:cs typeface="Calibri"/>
                <a:sym typeface="Calibri"/>
              </a:rPr>
              <a:t>Acknowledging the Climate and Forecast conventions, A.Radhakrishnan et al  AGU 2023</a:t>
            </a:r>
            <a:endParaRPr sz="800">
              <a:solidFill>
                <a:schemeClr val="dk2"/>
              </a:solidFill>
              <a:latin typeface="Calibri"/>
              <a:ea typeface="Calibri"/>
              <a:cs typeface="Calibri"/>
              <a:sym typeface="Calibri"/>
            </a:endParaRPr>
          </a:p>
        </p:txBody>
      </p:sp>
      <p:sp>
        <p:nvSpPr>
          <p:cNvPr id="371" name="Google Shape;371;p32"/>
          <p:cNvSpPr txBox="1"/>
          <p:nvPr/>
        </p:nvSpPr>
        <p:spPr>
          <a:xfrm>
            <a:off x="8678600" y="4924900"/>
            <a:ext cx="3435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2"/>
                </a:solidFill>
              </a:rPr>
              <a:t>14</a:t>
            </a:r>
            <a:endParaRPr sz="800">
              <a:solidFill>
                <a:schemeClr val="dk2"/>
              </a:solidFill>
            </a:endParaRPr>
          </a:p>
        </p:txBody>
      </p:sp>
      <p:sp>
        <p:nvSpPr>
          <p:cNvPr id="6" name="Arc 5">
            <a:extLst>
              <a:ext uri="{FF2B5EF4-FFF2-40B4-BE49-F238E27FC236}">
                <a16:creationId xmlns:a16="http://schemas.microsoft.com/office/drawing/2014/main" id="{2FDE36F1-91E5-0B7F-C4C9-651040B017E9}"/>
              </a:ext>
            </a:extLst>
          </p:cNvPr>
          <p:cNvSpPr/>
          <p:nvPr/>
        </p:nvSpPr>
        <p:spPr>
          <a:xfrm rot="10438118">
            <a:off x="1966526" y="2042692"/>
            <a:ext cx="2789718" cy="1306296"/>
          </a:xfrm>
          <a:prstGeom prst="arc">
            <a:avLst>
              <a:gd name="adj1" fmla="val 11478292"/>
              <a:gd name="adj2" fmla="val 0"/>
            </a:avLst>
          </a:prstGeom>
          <a:ln>
            <a:prstDash val="sysDot"/>
            <a:headEnd type="arrow" w="med" len="med"/>
            <a:tailEnd type="none" w="med" len="med"/>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sp>
        <p:nvSpPr>
          <p:cNvPr id="7" name="Google Shape;369;p32">
            <a:extLst>
              <a:ext uri="{FF2B5EF4-FFF2-40B4-BE49-F238E27FC236}">
                <a16:creationId xmlns:a16="http://schemas.microsoft.com/office/drawing/2014/main" id="{220E38F1-F443-9ACF-33A3-D8E930035F1A}"/>
              </a:ext>
            </a:extLst>
          </p:cNvPr>
          <p:cNvSpPr txBox="1"/>
          <p:nvPr/>
        </p:nvSpPr>
        <p:spPr>
          <a:xfrm>
            <a:off x="2551101" y="3320735"/>
            <a:ext cx="1376246" cy="44287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dirty="0">
                <a:solidFill>
                  <a:srgbClr val="C00000"/>
                </a:solidFill>
              </a:rPr>
              <a:t>Data catalogs</a:t>
            </a:r>
            <a:endParaRPr sz="800" dirty="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33"/>
          <p:cNvSpPr txBox="1">
            <a:spLocks noGrp="1"/>
          </p:cNvSpPr>
          <p:nvPr>
            <p:ph type="subTitle" idx="1"/>
          </p:nvPr>
        </p:nvSpPr>
        <p:spPr>
          <a:xfrm>
            <a:off x="311700" y="0"/>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chemeClr val="dk1"/>
                </a:solidFill>
              </a:rPr>
              <a:t>References</a:t>
            </a:r>
            <a:endParaRPr>
              <a:solidFill>
                <a:schemeClr val="dk1"/>
              </a:solidFill>
            </a:endParaRPr>
          </a:p>
        </p:txBody>
      </p:sp>
      <p:sp>
        <p:nvSpPr>
          <p:cNvPr id="377" name="Google Shape;377;p33"/>
          <p:cNvSpPr txBox="1"/>
          <p:nvPr/>
        </p:nvSpPr>
        <p:spPr>
          <a:xfrm>
            <a:off x="3484167" y="1598230"/>
            <a:ext cx="5612400" cy="31577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err="1"/>
              <a:t>xMIP</a:t>
            </a:r>
            <a:r>
              <a:rPr lang="en" dirty="0"/>
              <a:t> </a:t>
            </a:r>
            <a:r>
              <a:rPr lang="en" u="sng" dirty="0">
                <a:solidFill>
                  <a:srgbClr val="0B57D0"/>
                </a:solidFill>
                <a:latin typeface="Roboto"/>
                <a:ea typeface="Roboto"/>
                <a:cs typeface="Roboto"/>
                <a:sym typeface="Roboto"/>
                <a:hlinkClick r:id="rId3">
                  <a:extLst>
                    <a:ext uri="{A12FA001-AC4F-418D-AE19-62706E023703}">
                      <ahyp:hlinkClr xmlns:ahyp="http://schemas.microsoft.com/office/drawing/2018/hyperlinkcolor" val="tx"/>
                    </a:ext>
                  </a:extLst>
                </a:hlinkClick>
              </a:rPr>
              <a:t>https://cmip6-preprocessing.readthedocs.io/en/latest/?badge=latest</a:t>
            </a:r>
            <a:endParaRPr dirty="0">
              <a:latin typeface="Calibri"/>
              <a:ea typeface="Calibri"/>
              <a:cs typeface="Calibri"/>
              <a:sym typeface="Calibri"/>
            </a:endParaRPr>
          </a:p>
          <a:p>
            <a:pPr marL="0" lvl="0" indent="0" algn="l" rtl="0">
              <a:spcBef>
                <a:spcPts val="0"/>
              </a:spcBef>
              <a:spcAft>
                <a:spcPts val="0"/>
              </a:spcAft>
              <a:buNone/>
            </a:pPr>
            <a:endParaRPr dirty="0">
              <a:latin typeface="Calibri"/>
              <a:ea typeface="Calibri"/>
              <a:cs typeface="Calibri"/>
              <a:sym typeface="Calibri"/>
            </a:endParaRPr>
          </a:p>
          <a:p>
            <a:pPr marL="0" lvl="0" indent="0" algn="l" rtl="0">
              <a:spcBef>
                <a:spcPts val="0"/>
              </a:spcBef>
              <a:spcAft>
                <a:spcPts val="0"/>
              </a:spcAft>
              <a:buNone/>
            </a:pPr>
            <a:r>
              <a:rPr lang="en" b="1" dirty="0">
                <a:latin typeface="Calibri"/>
                <a:ea typeface="Calibri"/>
                <a:cs typeface="Calibri"/>
                <a:sym typeface="Calibri"/>
              </a:rPr>
              <a:t>CMIP6 Controlled Vocabulary </a:t>
            </a:r>
            <a:r>
              <a:rPr lang="en" u="sng" dirty="0">
                <a:solidFill>
                  <a:schemeClr val="hlink"/>
                </a:solidFill>
                <a:latin typeface="Calibri"/>
                <a:ea typeface="Calibri"/>
                <a:cs typeface="Calibri"/>
                <a:sym typeface="Calibri"/>
                <a:hlinkClick r:id="rId4"/>
              </a:rPr>
              <a:t>https://github.com/WCRP-CMIP/CMIP6_CVs</a:t>
            </a:r>
            <a:endParaRPr dirty="0">
              <a:latin typeface="Calibri"/>
              <a:ea typeface="Calibri"/>
              <a:cs typeface="Calibri"/>
              <a:sym typeface="Calibri"/>
            </a:endParaRPr>
          </a:p>
          <a:p>
            <a:pPr marL="0" lvl="0" indent="0" algn="l" rtl="0">
              <a:spcBef>
                <a:spcPts val="0"/>
              </a:spcBef>
              <a:spcAft>
                <a:spcPts val="0"/>
              </a:spcAft>
              <a:buNone/>
            </a:pPr>
            <a:endParaRPr dirty="0">
              <a:solidFill>
                <a:schemeClr val="dk1"/>
              </a:solidFill>
              <a:latin typeface="Calibri"/>
              <a:ea typeface="Calibri"/>
              <a:cs typeface="Calibri"/>
              <a:sym typeface="Calibri"/>
            </a:endParaRPr>
          </a:p>
          <a:p>
            <a:pPr marL="0" lvl="0" indent="0" algn="l" rtl="0">
              <a:spcBef>
                <a:spcPts val="0"/>
              </a:spcBef>
              <a:spcAft>
                <a:spcPts val="0"/>
              </a:spcAft>
              <a:buNone/>
            </a:pPr>
            <a:r>
              <a:rPr lang="en" b="1" dirty="0" err="1">
                <a:solidFill>
                  <a:schemeClr val="dk1"/>
                </a:solidFill>
                <a:latin typeface="Calibri"/>
                <a:ea typeface="Calibri"/>
                <a:cs typeface="Calibri"/>
                <a:sym typeface="Calibri"/>
              </a:rPr>
              <a:t>Pangeo</a:t>
            </a:r>
            <a:r>
              <a:rPr lang="en" b="1" dirty="0">
                <a:solidFill>
                  <a:schemeClr val="dk1"/>
                </a:solidFill>
                <a:latin typeface="Calibri"/>
                <a:ea typeface="Calibri"/>
                <a:cs typeface="Calibri"/>
                <a:sym typeface="Calibri"/>
              </a:rPr>
              <a:t> and data catalogs</a:t>
            </a:r>
            <a:endParaRPr b="1" dirty="0">
              <a:solidFill>
                <a:schemeClr val="dk1"/>
              </a:solidFill>
              <a:latin typeface="Calibri"/>
              <a:ea typeface="Calibri"/>
              <a:cs typeface="Calibri"/>
              <a:sym typeface="Calibri"/>
            </a:endParaRPr>
          </a:p>
          <a:p>
            <a:pPr marL="0" lvl="0" indent="0" algn="l" rtl="0">
              <a:spcBef>
                <a:spcPts val="0"/>
              </a:spcBef>
              <a:spcAft>
                <a:spcPts val="0"/>
              </a:spcAft>
              <a:buNone/>
            </a:pPr>
            <a:r>
              <a:rPr lang="en" u="sng" dirty="0">
                <a:solidFill>
                  <a:schemeClr val="hlink"/>
                </a:solidFill>
                <a:latin typeface="Calibri"/>
                <a:ea typeface="Calibri"/>
                <a:cs typeface="Calibri"/>
                <a:sym typeface="Calibri"/>
                <a:hlinkClick r:id="rId5"/>
              </a:rPr>
              <a:t>https://pangeo-data.github.io/pangeo-cmip6-cloud/</a:t>
            </a:r>
            <a:endParaRPr dirty="0">
              <a:solidFill>
                <a:schemeClr val="dk1"/>
              </a:solidFill>
              <a:latin typeface="Calibri"/>
              <a:ea typeface="Calibri"/>
              <a:cs typeface="Calibri"/>
              <a:sym typeface="Calibri"/>
            </a:endParaRPr>
          </a:p>
          <a:p>
            <a:pPr marL="0" lvl="0" indent="0" algn="l" rtl="0">
              <a:spcBef>
                <a:spcPts val="0"/>
              </a:spcBef>
              <a:spcAft>
                <a:spcPts val="0"/>
              </a:spcAft>
              <a:buNone/>
            </a:pPr>
            <a:r>
              <a:rPr lang="en" dirty="0">
                <a:solidFill>
                  <a:schemeClr val="dk1"/>
                </a:solidFill>
                <a:latin typeface="Calibri"/>
                <a:ea typeface="Calibri"/>
                <a:cs typeface="Calibri"/>
                <a:sym typeface="Calibri"/>
              </a:rPr>
              <a:t>intake-</a:t>
            </a:r>
            <a:r>
              <a:rPr lang="en" dirty="0" err="1">
                <a:solidFill>
                  <a:schemeClr val="dk1"/>
                </a:solidFill>
                <a:latin typeface="Calibri"/>
                <a:ea typeface="Calibri"/>
                <a:cs typeface="Calibri"/>
                <a:sym typeface="Calibri"/>
              </a:rPr>
              <a:t>esm</a:t>
            </a:r>
            <a:r>
              <a:rPr lang="en" dirty="0">
                <a:solidFill>
                  <a:schemeClr val="dk1"/>
                </a:solidFill>
                <a:latin typeface="Calibri"/>
                <a:ea typeface="Calibri"/>
                <a:cs typeface="Calibri"/>
                <a:sym typeface="Calibri"/>
              </a:rPr>
              <a:t> </a:t>
            </a:r>
            <a:r>
              <a:rPr lang="en" u="sng" dirty="0">
                <a:solidFill>
                  <a:schemeClr val="accent5"/>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https://intake-esm.readthedocs.io/en/latest/</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Intake-</a:t>
            </a:r>
            <a:r>
              <a:rPr lang="en" dirty="0" err="1">
                <a:solidFill>
                  <a:schemeClr val="dk1"/>
                </a:solidFill>
                <a:latin typeface="Calibri"/>
                <a:ea typeface="Calibri"/>
                <a:cs typeface="Calibri"/>
                <a:sym typeface="Calibri"/>
              </a:rPr>
              <a:t>esgf</a:t>
            </a:r>
            <a:r>
              <a:rPr lang="en" dirty="0">
                <a:solidFill>
                  <a:schemeClr val="dk1"/>
                </a:solidFill>
                <a:latin typeface="Calibri"/>
                <a:ea typeface="Calibri"/>
                <a:cs typeface="Calibri"/>
                <a:sym typeface="Calibri"/>
              </a:rPr>
              <a:t>  </a:t>
            </a:r>
            <a:r>
              <a:rPr lang="en" u="sng" dirty="0">
                <a:solidFill>
                  <a:srgbClr val="0B57D0"/>
                </a:solidFill>
                <a:latin typeface="Roboto"/>
                <a:ea typeface="Roboto"/>
                <a:cs typeface="Roboto"/>
                <a:sym typeface="Roboto"/>
                <a:hlinkClick r:id="rId7">
                  <a:extLst>
                    <a:ext uri="{A12FA001-AC4F-418D-AE19-62706E023703}">
                      <ahyp:hlinkClr xmlns:ahyp="http://schemas.microsoft.com/office/drawing/2018/hyperlinkcolor" val="tx"/>
                    </a:ext>
                  </a:extLst>
                </a:hlinkClick>
              </a:rPr>
              <a:t>https://github.com/ESGF2-US/intake-esgf</a:t>
            </a:r>
            <a:endParaRPr dirty="0">
              <a:solidFill>
                <a:schemeClr val="dk1"/>
              </a:solidFill>
              <a:latin typeface="Calibri"/>
              <a:ea typeface="Calibri"/>
              <a:cs typeface="Calibri"/>
              <a:sym typeface="Calibri"/>
            </a:endParaRPr>
          </a:p>
          <a:p>
            <a:pPr marL="0" lvl="0" indent="0" algn="l" rtl="0">
              <a:spcBef>
                <a:spcPts val="0"/>
              </a:spcBef>
              <a:spcAft>
                <a:spcPts val="0"/>
              </a:spcAft>
              <a:buNone/>
            </a:pPr>
            <a:endParaRPr dirty="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dirty="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en" b="1" dirty="0">
                <a:solidFill>
                  <a:schemeClr val="dk1"/>
                </a:solidFill>
              </a:rPr>
              <a:t>MDTF </a:t>
            </a:r>
            <a:r>
              <a:rPr lang="en" u="sng" dirty="0">
                <a:solidFill>
                  <a:schemeClr val="accent5"/>
                </a:solidFill>
                <a:hlinkClick r:id="rId8">
                  <a:extLst>
                    <a:ext uri="{A12FA001-AC4F-418D-AE19-62706E023703}">
                      <ahyp:hlinkClr xmlns:ahyp="http://schemas.microsoft.com/office/drawing/2018/hyperlinkcolor" val="tx"/>
                    </a:ext>
                  </a:extLst>
                </a:hlinkClick>
              </a:rPr>
              <a:t>https://github.com/NOAA-GFDL/MDTF-diagnostics</a:t>
            </a:r>
            <a:endParaRPr dirty="0">
              <a:solidFill>
                <a:schemeClr val="dk1"/>
              </a:solidFill>
            </a:endParaRPr>
          </a:p>
          <a:p>
            <a:pPr marL="0" lvl="0" indent="0" algn="l" rtl="0">
              <a:spcBef>
                <a:spcPts val="0"/>
              </a:spcBef>
              <a:spcAft>
                <a:spcPts val="0"/>
              </a:spcAft>
              <a:buNone/>
            </a:pPr>
            <a:endParaRPr dirty="0"/>
          </a:p>
        </p:txBody>
      </p:sp>
      <p:pic>
        <p:nvPicPr>
          <p:cNvPr id="378" name="Google Shape;378;p33"/>
          <p:cNvPicPr preferRelativeResize="0"/>
          <p:nvPr/>
        </p:nvPicPr>
        <p:blipFill rotWithShape="1">
          <a:blip r:embed="rId9">
            <a:alphaModFix/>
          </a:blip>
          <a:srcRect/>
          <a:stretch/>
        </p:blipFill>
        <p:spPr>
          <a:xfrm>
            <a:off x="2162625" y="792603"/>
            <a:ext cx="1044775" cy="962275"/>
          </a:xfrm>
          <a:prstGeom prst="rect">
            <a:avLst/>
          </a:prstGeom>
          <a:noFill/>
          <a:ln>
            <a:noFill/>
          </a:ln>
        </p:spPr>
      </p:pic>
      <p:grpSp>
        <p:nvGrpSpPr>
          <p:cNvPr id="379" name="Google Shape;379;p33"/>
          <p:cNvGrpSpPr/>
          <p:nvPr/>
        </p:nvGrpSpPr>
        <p:grpSpPr>
          <a:xfrm>
            <a:off x="363860" y="767580"/>
            <a:ext cx="3049178" cy="3676133"/>
            <a:chOff x="5094979" y="1025495"/>
            <a:chExt cx="3275868" cy="3676133"/>
          </a:xfrm>
        </p:grpSpPr>
        <p:pic>
          <p:nvPicPr>
            <p:cNvPr id="380" name="Google Shape;380;p33" descr="ESGF Logos"/>
            <p:cNvPicPr preferRelativeResize="0"/>
            <p:nvPr/>
          </p:nvPicPr>
          <p:blipFill rotWithShape="1">
            <a:blip r:embed="rId10">
              <a:alphaModFix/>
            </a:blip>
            <a:srcRect/>
            <a:stretch/>
          </p:blipFill>
          <p:spPr>
            <a:xfrm>
              <a:off x="5171396" y="1025495"/>
              <a:ext cx="1709358" cy="1282019"/>
            </a:xfrm>
            <a:prstGeom prst="rect">
              <a:avLst/>
            </a:prstGeom>
            <a:solidFill>
              <a:srgbClr val="FFFFFF"/>
            </a:solidFill>
            <a:ln>
              <a:noFill/>
            </a:ln>
          </p:spPr>
        </p:pic>
        <p:pic>
          <p:nvPicPr>
            <p:cNvPr id="381" name="Google Shape;381;p33" descr="Products and Services | Google Cloud"/>
            <p:cNvPicPr preferRelativeResize="0"/>
            <p:nvPr/>
          </p:nvPicPr>
          <p:blipFill rotWithShape="1">
            <a:blip r:embed="rId11">
              <a:alphaModFix/>
            </a:blip>
            <a:srcRect/>
            <a:stretch/>
          </p:blipFill>
          <p:spPr>
            <a:xfrm>
              <a:off x="5094979" y="1966422"/>
              <a:ext cx="1129672" cy="682184"/>
            </a:xfrm>
            <a:prstGeom prst="rect">
              <a:avLst/>
            </a:prstGeom>
            <a:noFill/>
            <a:ln>
              <a:noFill/>
            </a:ln>
          </p:spPr>
        </p:pic>
        <p:sp>
          <p:nvSpPr>
            <p:cNvPr id="382" name="Google Shape;382;p33"/>
            <p:cNvSpPr txBox="1"/>
            <p:nvPr/>
          </p:nvSpPr>
          <p:spPr>
            <a:xfrm>
              <a:off x="5187967" y="4404628"/>
              <a:ext cx="2748300" cy="297000"/>
            </a:xfrm>
            <a:prstGeom prst="rect">
              <a:avLst/>
            </a:prstGeom>
            <a:noFill/>
            <a:ln>
              <a:noFill/>
            </a:ln>
          </p:spPr>
          <p:txBody>
            <a:bodyPr spcFirstLastPara="1" wrap="square" lIns="91425" tIns="45700" rIns="91425" bIns="45700" anchor="t" anchorCtr="0">
              <a:spAutoFit/>
            </a:bodyPr>
            <a:lstStyle/>
            <a:p>
              <a:pPr marL="0" marR="0" lvl="1" indent="0" algn="l" rtl="0">
                <a:lnSpc>
                  <a:spcPct val="95000"/>
                </a:lnSpc>
                <a:spcBef>
                  <a:spcPts val="0"/>
                </a:spcBef>
                <a:spcAft>
                  <a:spcPts val="0"/>
                </a:spcAft>
                <a:buNone/>
              </a:pPr>
              <a:endParaRPr sz="1400" b="0" i="0" u="none" strike="noStrike" cap="none">
                <a:solidFill>
                  <a:srgbClr val="BD2036"/>
                </a:solidFill>
                <a:latin typeface="Arial"/>
                <a:ea typeface="Arial"/>
                <a:cs typeface="Arial"/>
                <a:sym typeface="Arial"/>
              </a:endParaRPr>
            </a:p>
          </p:txBody>
        </p:sp>
        <p:sp>
          <p:nvSpPr>
            <p:cNvPr id="383" name="Google Shape;383;p33"/>
            <p:cNvSpPr txBox="1"/>
            <p:nvPr/>
          </p:nvSpPr>
          <p:spPr>
            <a:xfrm>
              <a:off x="5126347" y="2834198"/>
              <a:ext cx="3244500" cy="954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1" i="0" u="none" strike="noStrike" cap="none" dirty="0">
                  <a:solidFill>
                    <a:srgbClr val="000000"/>
                  </a:solidFill>
                  <a:latin typeface="Arial"/>
                  <a:ea typeface="Arial"/>
                  <a:cs typeface="Arial"/>
                  <a:sym typeface="Arial"/>
                </a:rPr>
                <a:t>How to request for additional CMIP6 data in the cloud? </a:t>
              </a:r>
              <a:endParaRPr dirty="0"/>
            </a:p>
            <a:p>
              <a:pPr marL="0" marR="0" lvl="0" indent="0" algn="l" rtl="0">
                <a:lnSpc>
                  <a:spcPct val="100000"/>
                </a:lnSpc>
                <a:spcBef>
                  <a:spcPts val="0"/>
                </a:spcBef>
                <a:spcAft>
                  <a:spcPts val="0"/>
                </a:spcAft>
                <a:buNone/>
              </a:pPr>
              <a:r>
                <a:rPr lang="en" sz="1400" b="0" i="0" u="sng" strike="noStrike" cap="none" dirty="0">
                  <a:solidFill>
                    <a:srgbClr val="000000"/>
                  </a:solidFill>
                  <a:latin typeface="Arial"/>
                  <a:ea typeface="Arial"/>
                  <a:cs typeface="Arial"/>
                  <a:sym typeface="Arial"/>
                  <a:hlinkClick r:id="rId12">
                    <a:extLst>
                      <a:ext uri="{A12FA001-AC4F-418D-AE19-62706E023703}">
                        <ahyp:hlinkClr xmlns:ahyp="http://schemas.microsoft.com/office/drawing/2018/hyperlinkcolor" val="tx"/>
                      </a:ext>
                    </a:extLst>
                  </a:hlinkClick>
                </a:rPr>
                <a:t>https://pangeo-data.github.io/pangeo-cmip6-cloud/requesting_data.html</a:t>
              </a:r>
              <a:endParaRPr sz="1400" b="0" i="0" u="none" strike="noStrike" cap="none" dirty="0">
                <a:solidFill>
                  <a:srgbClr val="000000"/>
                </a:solidFill>
                <a:latin typeface="Arial"/>
                <a:ea typeface="Arial"/>
                <a:cs typeface="Arial"/>
                <a:sym typeface="Arial"/>
              </a:endParaRPr>
            </a:p>
          </p:txBody>
        </p:sp>
        <p:pic>
          <p:nvPicPr>
            <p:cNvPr id="384" name="Google Shape;384;p33" descr="AWS Announces General Availability of Its Quantum Algorithm Design Service"/>
            <p:cNvPicPr preferRelativeResize="0"/>
            <p:nvPr/>
          </p:nvPicPr>
          <p:blipFill rotWithShape="1">
            <a:blip r:embed="rId13">
              <a:alphaModFix/>
            </a:blip>
            <a:srcRect/>
            <a:stretch/>
          </p:blipFill>
          <p:spPr>
            <a:xfrm>
              <a:off x="5940250" y="1864170"/>
              <a:ext cx="1073838" cy="804342"/>
            </a:xfrm>
            <a:prstGeom prst="rect">
              <a:avLst/>
            </a:prstGeom>
            <a:noFill/>
            <a:ln>
              <a:noFill/>
            </a:ln>
          </p:spPr>
        </p:pic>
      </p:grpSp>
      <p:sp>
        <p:nvSpPr>
          <p:cNvPr id="385" name="Google Shape;385;p33"/>
          <p:cNvSpPr txBox="1"/>
          <p:nvPr/>
        </p:nvSpPr>
        <p:spPr>
          <a:xfrm>
            <a:off x="2247750" y="4861488"/>
            <a:ext cx="5880600" cy="2955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800">
                <a:solidFill>
                  <a:schemeClr val="dk2"/>
                </a:solidFill>
                <a:latin typeface="Calibri"/>
                <a:ea typeface="Calibri"/>
                <a:cs typeface="Calibri"/>
                <a:sym typeface="Calibri"/>
              </a:rPr>
              <a:t>Acknowledging the Climate and Forecast conventions, A.Radhakrishnan et al  AGU 2023</a:t>
            </a:r>
            <a:endParaRPr sz="800">
              <a:solidFill>
                <a:schemeClr val="dk2"/>
              </a:solidFill>
              <a:latin typeface="Calibri"/>
              <a:ea typeface="Calibri"/>
              <a:cs typeface="Calibri"/>
              <a:sym typeface="Calibri"/>
            </a:endParaRPr>
          </a:p>
        </p:txBody>
      </p:sp>
      <p:sp>
        <p:nvSpPr>
          <p:cNvPr id="386" name="Google Shape;386;p33"/>
          <p:cNvSpPr txBox="1"/>
          <p:nvPr/>
        </p:nvSpPr>
        <p:spPr>
          <a:xfrm>
            <a:off x="8678600" y="4772500"/>
            <a:ext cx="3435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2"/>
                </a:solidFill>
              </a:rPr>
              <a:t>15</a:t>
            </a:r>
            <a:endParaRPr sz="800">
              <a:solidFill>
                <a:schemeClr val="dk2"/>
              </a:solidFill>
            </a:endParaRPr>
          </a:p>
        </p:txBody>
      </p:sp>
      <p:sp>
        <p:nvSpPr>
          <p:cNvPr id="7" name="TextBox 6">
            <a:extLst>
              <a:ext uri="{FF2B5EF4-FFF2-40B4-BE49-F238E27FC236}">
                <a16:creationId xmlns:a16="http://schemas.microsoft.com/office/drawing/2014/main" id="{C72674C8-0584-4094-81B5-40377C097173}"/>
              </a:ext>
            </a:extLst>
          </p:cNvPr>
          <p:cNvSpPr txBox="1"/>
          <p:nvPr/>
        </p:nvSpPr>
        <p:spPr>
          <a:xfrm>
            <a:off x="3484167" y="802378"/>
            <a:ext cx="4576354" cy="707886"/>
          </a:xfrm>
          <a:prstGeom prst="rect">
            <a:avLst/>
          </a:prstGeom>
          <a:noFill/>
        </p:spPr>
        <p:txBody>
          <a:bodyPr wrap="square">
            <a:spAutoFit/>
          </a:bodyPr>
          <a:lstStyle/>
          <a:p>
            <a:r>
              <a:rPr lang="en-US" b="0" dirty="0">
                <a:effectLst/>
              </a:rPr>
              <a:t>Contact:</a:t>
            </a:r>
          </a:p>
          <a:p>
            <a:endParaRPr lang="en-US" dirty="0"/>
          </a:p>
          <a:p>
            <a:r>
              <a:rPr lang="en-US" sz="1200" b="0" dirty="0" err="1">
                <a:effectLst/>
              </a:rPr>
              <a:t>aparna.radhakrishnan@princeton.edu</a:t>
            </a:r>
            <a:r>
              <a:rPr lang="en-US" sz="1200" b="0" dirty="0">
                <a:effectLst/>
              </a:rPr>
              <a:t> </a:t>
            </a:r>
            <a:endParaRPr lang="en-US" sz="1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Google Shape;85;p17"/>
          <p:cNvPicPr preferRelativeResize="0"/>
          <p:nvPr/>
        </p:nvPicPr>
        <p:blipFill rotWithShape="1">
          <a:blip r:embed="rId3">
            <a:alphaModFix/>
          </a:blip>
          <a:srcRect t="3138"/>
          <a:stretch/>
        </p:blipFill>
        <p:spPr>
          <a:xfrm>
            <a:off x="4905225" y="838787"/>
            <a:ext cx="3399475" cy="4010976"/>
          </a:xfrm>
          <a:prstGeom prst="rect">
            <a:avLst/>
          </a:prstGeom>
          <a:noFill/>
          <a:ln>
            <a:noFill/>
          </a:ln>
        </p:spPr>
      </p:pic>
      <p:pic>
        <p:nvPicPr>
          <p:cNvPr id="86" name="Google Shape;86;p17"/>
          <p:cNvPicPr preferRelativeResize="0"/>
          <p:nvPr/>
        </p:nvPicPr>
        <p:blipFill rotWithShape="1">
          <a:blip r:embed="rId4">
            <a:alphaModFix/>
          </a:blip>
          <a:srcRect b="54462"/>
          <a:stretch/>
        </p:blipFill>
        <p:spPr>
          <a:xfrm>
            <a:off x="274675" y="911050"/>
            <a:ext cx="4512451" cy="2739779"/>
          </a:xfrm>
          <a:prstGeom prst="rect">
            <a:avLst/>
          </a:prstGeom>
          <a:noFill/>
          <a:ln>
            <a:noFill/>
          </a:ln>
        </p:spPr>
      </p:pic>
      <p:sp>
        <p:nvSpPr>
          <p:cNvPr id="87" name="Google Shape;87;p17"/>
          <p:cNvSpPr txBox="1"/>
          <p:nvPr/>
        </p:nvSpPr>
        <p:spPr>
          <a:xfrm>
            <a:off x="392625" y="3711800"/>
            <a:ext cx="4512600" cy="127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2"/>
                </a:solidFill>
                <a:latin typeface="Calibri"/>
                <a:ea typeface="Calibri"/>
                <a:cs typeface="Calibri"/>
                <a:sym typeface="Calibri"/>
              </a:rPr>
              <a:t>Cyclone Michaung, Chennai, India.</a:t>
            </a:r>
            <a:endParaRPr sz="2200" b="1">
              <a:solidFill>
                <a:schemeClr val="dk2"/>
              </a:solidFill>
              <a:latin typeface="Calibri"/>
              <a:ea typeface="Calibri"/>
              <a:cs typeface="Calibri"/>
              <a:sym typeface="Calibri"/>
            </a:endParaRPr>
          </a:p>
          <a:p>
            <a:pPr marL="0" lvl="0" indent="0" algn="l" rtl="0">
              <a:spcBef>
                <a:spcPts val="0"/>
              </a:spcBef>
              <a:spcAft>
                <a:spcPts val="0"/>
              </a:spcAft>
              <a:buNone/>
            </a:pPr>
            <a:r>
              <a:rPr lang="en" sz="2200" b="1">
                <a:solidFill>
                  <a:schemeClr val="dk2"/>
                </a:solidFill>
                <a:latin typeface="Calibri"/>
                <a:ea typeface="Calibri"/>
                <a:cs typeface="Calibri"/>
                <a:sym typeface="Calibri"/>
              </a:rPr>
              <a:t>Dec 5th, 2023 </a:t>
            </a:r>
            <a:endParaRPr sz="2200" b="1">
              <a:solidFill>
                <a:schemeClr val="dk2"/>
              </a:solidFill>
              <a:latin typeface="Calibri"/>
              <a:ea typeface="Calibri"/>
              <a:cs typeface="Calibri"/>
              <a:sym typeface="Calibri"/>
            </a:endParaRPr>
          </a:p>
        </p:txBody>
      </p:sp>
      <p:cxnSp>
        <p:nvCxnSpPr>
          <p:cNvPr id="88" name="Google Shape;88;p17"/>
          <p:cNvCxnSpPr/>
          <p:nvPr/>
        </p:nvCxnSpPr>
        <p:spPr>
          <a:xfrm rot="10800000" flipH="1">
            <a:off x="281297" y="648272"/>
            <a:ext cx="8523900" cy="19800"/>
          </a:xfrm>
          <a:prstGeom prst="straightConnector1">
            <a:avLst/>
          </a:prstGeom>
          <a:noFill/>
          <a:ln w="38100" cap="flat" cmpd="sng">
            <a:solidFill>
              <a:srgbClr val="5E5E5E"/>
            </a:solidFill>
            <a:prstDash val="solid"/>
            <a:round/>
            <a:headEnd type="none" w="sm" len="sm"/>
            <a:tailEnd type="none" w="sm" len="sm"/>
          </a:ln>
        </p:spPr>
      </p:cxnSp>
      <p:sp>
        <p:nvSpPr>
          <p:cNvPr id="89" name="Google Shape;89;p17"/>
          <p:cNvSpPr txBox="1"/>
          <p:nvPr/>
        </p:nvSpPr>
        <p:spPr>
          <a:xfrm>
            <a:off x="-152400" y="104288"/>
            <a:ext cx="9103200" cy="408000"/>
          </a:xfrm>
          <a:prstGeom prst="rect">
            <a:avLst/>
          </a:prstGeom>
          <a:noFill/>
          <a:ln>
            <a:noFill/>
          </a:ln>
        </p:spPr>
        <p:txBody>
          <a:bodyPr spcFirstLastPara="1" wrap="square" lIns="34275" tIns="34275" rIns="34275" bIns="34275" anchor="t" anchorCtr="0">
            <a:spAutoFit/>
          </a:bodyPr>
          <a:lstStyle/>
          <a:p>
            <a:pPr marL="914400" marR="0" lvl="0" indent="0" algn="l" rtl="0">
              <a:lnSpc>
                <a:spcPct val="100000"/>
              </a:lnSpc>
              <a:spcBef>
                <a:spcPts val="0"/>
              </a:spcBef>
              <a:spcAft>
                <a:spcPts val="0"/>
              </a:spcAft>
              <a:buClr>
                <a:srgbClr val="000000"/>
              </a:buClr>
              <a:buSzPts val="2300"/>
              <a:buFont typeface="Arial"/>
              <a:buNone/>
            </a:pPr>
            <a:r>
              <a:rPr lang="en" sz="2200">
                <a:solidFill>
                  <a:srgbClr val="2B2B2B"/>
                </a:solidFill>
                <a:highlight>
                  <a:srgbClr val="FFFFFF"/>
                </a:highlight>
                <a:latin typeface="Calibri"/>
                <a:ea typeface="Calibri"/>
                <a:cs typeface="Calibri"/>
                <a:sym typeface="Calibri"/>
              </a:rPr>
              <a:t>  Every fraction of a degree of </a:t>
            </a:r>
            <a:r>
              <a:rPr lang="en" sz="2200">
                <a:solidFill>
                  <a:srgbClr val="BD2036"/>
                </a:solidFill>
                <a:highlight>
                  <a:srgbClr val="FFFFFF"/>
                </a:highlight>
                <a:latin typeface="Calibri"/>
                <a:ea typeface="Calibri"/>
                <a:cs typeface="Calibri"/>
                <a:sym typeface="Calibri"/>
              </a:rPr>
              <a:t>warming</a:t>
            </a:r>
            <a:r>
              <a:rPr lang="en" sz="2200">
                <a:solidFill>
                  <a:srgbClr val="2B2B2B"/>
                </a:solidFill>
                <a:highlight>
                  <a:srgbClr val="FFFFFF"/>
                </a:highlight>
                <a:latin typeface="Calibri"/>
                <a:ea typeface="Calibri"/>
                <a:cs typeface="Calibri"/>
                <a:sym typeface="Calibri"/>
              </a:rPr>
              <a:t> has grave </a:t>
            </a:r>
            <a:r>
              <a:rPr lang="en" sz="2200">
                <a:solidFill>
                  <a:srgbClr val="C00000"/>
                </a:solidFill>
                <a:highlight>
                  <a:srgbClr val="FFFFFF"/>
                </a:highlight>
                <a:latin typeface="Calibri"/>
                <a:ea typeface="Calibri"/>
                <a:cs typeface="Calibri"/>
                <a:sym typeface="Calibri"/>
              </a:rPr>
              <a:t>consequences</a:t>
            </a:r>
            <a:r>
              <a:rPr lang="en" sz="2200">
                <a:solidFill>
                  <a:srgbClr val="2B2B2B"/>
                </a:solidFill>
                <a:highlight>
                  <a:srgbClr val="FFFFFF"/>
                </a:highlight>
                <a:latin typeface="Calibri"/>
                <a:ea typeface="Calibri"/>
                <a:cs typeface="Calibri"/>
                <a:sym typeface="Calibri"/>
              </a:rPr>
              <a:t>.</a:t>
            </a:r>
            <a:endParaRPr sz="2200" i="0" u="none" strike="noStrike" cap="none">
              <a:solidFill>
                <a:srgbClr val="1C4587"/>
              </a:solidFill>
              <a:latin typeface="Calibri"/>
              <a:ea typeface="Calibri"/>
              <a:cs typeface="Calibri"/>
              <a:sym typeface="Calibri"/>
            </a:endParaRPr>
          </a:p>
        </p:txBody>
      </p:sp>
      <p:sp>
        <p:nvSpPr>
          <p:cNvPr id="90" name="Google Shape;90;p17"/>
          <p:cNvSpPr txBox="1"/>
          <p:nvPr/>
        </p:nvSpPr>
        <p:spPr>
          <a:xfrm>
            <a:off x="8304700" y="354500"/>
            <a:ext cx="599100" cy="15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2"/>
                </a:solidFill>
              </a:rPr>
              <a:t>IPCC</a:t>
            </a:r>
            <a:endParaRPr sz="1300">
              <a:solidFill>
                <a:schemeClr val="dk2"/>
              </a:solidFill>
            </a:endParaRPr>
          </a:p>
        </p:txBody>
      </p:sp>
      <p:sp>
        <p:nvSpPr>
          <p:cNvPr id="91" name="Google Shape;91;p17"/>
          <p:cNvSpPr txBox="1"/>
          <p:nvPr/>
        </p:nvSpPr>
        <p:spPr>
          <a:xfrm>
            <a:off x="7093450" y="4464800"/>
            <a:ext cx="1061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1"/>
                </a:solidFill>
                <a:latin typeface="Calibri"/>
                <a:ea typeface="Calibri"/>
                <a:cs typeface="Calibri"/>
                <a:sym typeface="Calibri"/>
              </a:rPr>
              <a:t>P.C. Srinivas</a:t>
            </a:r>
            <a:endParaRPr sz="1200">
              <a:solidFill>
                <a:schemeClr val="lt1"/>
              </a:solidFill>
              <a:latin typeface="Calibri"/>
              <a:ea typeface="Calibri"/>
              <a:cs typeface="Calibri"/>
              <a:sym typeface="Calibri"/>
            </a:endParaRPr>
          </a:p>
        </p:txBody>
      </p:sp>
      <p:sp>
        <p:nvSpPr>
          <p:cNvPr id="92" name="Google Shape;92;p17"/>
          <p:cNvSpPr txBox="1"/>
          <p:nvPr/>
        </p:nvSpPr>
        <p:spPr>
          <a:xfrm>
            <a:off x="2247750" y="4861488"/>
            <a:ext cx="5880600" cy="2955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800">
                <a:solidFill>
                  <a:schemeClr val="dk2"/>
                </a:solidFill>
                <a:latin typeface="Calibri"/>
                <a:ea typeface="Calibri"/>
                <a:cs typeface="Calibri"/>
                <a:sym typeface="Calibri"/>
              </a:rPr>
              <a:t>Acknowledging the Climate and Forecast conventions, A.Radhakrishnan et al  AGU 2023</a:t>
            </a:r>
            <a:endParaRPr sz="800">
              <a:solidFill>
                <a:schemeClr val="dk2"/>
              </a:solidFill>
              <a:latin typeface="Calibri"/>
              <a:ea typeface="Calibri"/>
              <a:cs typeface="Calibri"/>
              <a:sym typeface="Calibri"/>
            </a:endParaRPr>
          </a:p>
        </p:txBody>
      </p:sp>
      <p:sp>
        <p:nvSpPr>
          <p:cNvPr id="93" name="Google Shape;93;p17"/>
          <p:cNvSpPr txBox="1"/>
          <p:nvPr/>
        </p:nvSpPr>
        <p:spPr>
          <a:xfrm>
            <a:off x="8752375" y="4772500"/>
            <a:ext cx="2697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2"/>
                </a:solidFill>
              </a:rPr>
              <a:t>2</a:t>
            </a:r>
            <a:endParaRPr sz="8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8"/>
          <p:cNvPicPr preferRelativeResize="0"/>
          <p:nvPr/>
        </p:nvPicPr>
        <p:blipFill rotWithShape="1">
          <a:blip r:embed="rId3">
            <a:alphaModFix/>
          </a:blip>
          <a:srcRect t="3138"/>
          <a:stretch/>
        </p:blipFill>
        <p:spPr>
          <a:xfrm>
            <a:off x="4905225" y="838787"/>
            <a:ext cx="3399475" cy="4010976"/>
          </a:xfrm>
          <a:prstGeom prst="rect">
            <a:avLst/>
          </a:prstGeom>
          <a:noFill/>
          <a:ln>
            <a:noFill/>
          </a:ln>
        </p:spPr>
      </p:pic>
      <p:pic>
        <p:nvPicPr>
          <p:cNvPr id="99" name="Google Shape;99;p18"/>
          <p:cNvPicPr preferRelativeResize="0"/>
          <p:nvPr/>
        </p:nvPicPr>
        <p:blipFill rotWithShape="1">
          <a:blip r:embed="rId4">
            <a:alphaModFix/>
          </a:blip>
          <a:srcRect b="54462"/>
          <a:stretch/>
        </p:blipFill>
        <p:spPr>
          <a:xfrm>
            <a:off x="274675" y="911050"/>
            <a:ext cx="4512451" cy="2739779"/>
          </a:xfrm>
          <a:prstGeom prst="rect">
            <a:avLst/>
          </a:prstGeom>
          <a:noFill/>
          <a:ln>
            <a:noFill/>
          </a:ln>
        </p:spPr>
      </p:pic>
      <p:sp>
        <p:nvSpPr>
          <p:cNvPr id="100" name="Google Shape;100;p18"/>
          <p:cNvSpPr txBox="1"/>
          <p:nvPr/>
        </p:nvSpPr>
        <p:spPr>
          <a:xfrm>
            <a:off x="392625" y="3711800"/>
            <a:ext cx="4512600" cy="127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2"/>
                </a:solidFill>
                <a:latin typeface="Calibri"/>
                <a:ea typeface="Calibri"/>
                <a:cs typeface="Calibri"/>
                <a:sym typeface="Calibri"/>
              </a:rPr>
              <a:t>Cyclone Michaung, Chennai, India.</a:t>
            </a:r>
            <a:endParaRPr sz="2200" b="1">
              <a:solidFill>
                <a:schemeClr val="dk2"/>
              </a:solidFill>
              <a:latin typeface="Calibri"/>
              <a:ea typeface="Calibri"/>
              <a:cs typeface="Calibri"/>
              <a:sym typeface="Calibri"/>
            </a:endParaRPr>
          </a:p>
          <a:p>
            <a:pPr marL="0" lvl="0" indent="0" algn="l" rtl="0">
              <a:spcBef>
                <a:spcPts val="0"/>
              </a:spcBef>
              <a:spcAft>
                <a:spcPts val="0"/>
              </a:spcAft>
              <a:buNone/>
            </a:pPr>
            <a:r>
              <a:rPr lang="en" sz="2200" b="1">
                <a:solidFill>
                  <a:schemeClr val="dk2"/>
                </a:solidFill>
                <a:latin typeface="Calibri"/>
                <a:ea typeface="Calibri"/>
                <a:cs typeface="Calibri"/>
                <a:sym typeface="Calibri"/>
              </a:rPr>
              <a:t>Dec 5th, 2023 </a:t>
            </a:r>
            <a:endParaRPr sz="2200" b="1">
              <a:solidFill>
                <a:schemeClr val="dk2"/>
              </a:solidFill>
              <a:latin typeface="Calibri"/>
              <a:ea typeface="Calibri"/>
              <a:cs typeface="Calibri"/>
              <a:sym typeface="Calibri"/>
            </a:endParaRPr>
          </a:p>
        </p:txBody>
      </p:sp>
      <p:cxnSp>
        <p:nvCxnSpPr>
          <p:cNvPr id="101" name="Google Shape;101;p18"/>
          <p:cNvCxnSpPr/>
          <p:nvPr/>
        </p:nvCxnSpPr>
        <p:spPr>
          <a:xfrm rot="10800000" flipH="1">
            <a:off x="281297" y="648272"/>
            <a:ext cx="8523900" cy="19800"/>
          </a:xfrm>
          <a:prstGeom prst="straightConnector1">
            <a:avLst/>
          </a:prstGeom>
          <a:noFill/>
          <a:ln w="38100" cap="flat" cmpd="sng">
            <a:solidFill>
              <a:srgbClr val="5E5E5E"/>
            </a:solidFill>
            <a:prstDash val="solid"/>
            <a:round/>
            <a:headEnd type="none" w="sm" len="sm"/>
            <a:tailEnd type="none" w="sm" len="sm"/>
          </a:ln>
        </p:spPr>
      </p:cxnSp>
      <p:sp>
        <p:nvSpPr>
          <p:cNvPr id="102" name="Google Shape;102;p18"/>
          <p:cNvSpPr txBox="1"/>
          <p:nvPr/>
        </p:nvSpPr>
        <p:spPr>
          <a:xfrm>
            <a:off x="-152400" y="104288"/>
            <a:ext cx="9103200" cy="408000"/>
          </a:xfrm>
          <a:prstGeom prst="rect">
            <a:avLst/>
          </a:prstGeom>
          <a:noFill/>
          <a:ln>
            <a:noFill/>
          </a:ln>
        </p:spPr>
        <p:txBody>
          <a:bodyPr spcFirstLastPara="1" wrap="square" lIns="34275" tIns="34275" rIns="34275" bIns="34275" anchor="t" anchorCtr="0">
            <a:spAutoFit/>
          </a:bodyPr>
          <a:lstStyle/>
          <a:p>
            <a:pPr marL="914400" marR="0" lvl="0" indent="0" algn="l" rtl="0">
              <a:lnSpc>
                <a:spcPct val="100000"/>
              </a:lnSpc>
              <a:spcBef>
                <a:spcPts val="0"/>
              </a:spcBef>
              <a:spcAft>
                <a:spcPts val="0"/>
              </a:spcAft>
              <a:buClr>
                <a:srgbClr val="000000"/>
              </a:buClr>
              <a:buSzPts val="2300"/>
              <a:buFont typeface="Arial"/>
              <a:buNone/>
            </a:pPr>
            <a:r>
              <a:rPr lang="en" sz="2200">
                <a:solidFill>
                  <a:srgbClr val="2B2B2B"/>
                </a:solidFill>
                <a:highlight>
                  <a:srgbClr val="FFFFFF"/>
                </a:highlight>
                <a:latin typeface="Calibri"/>
                <a:ea typeface="Calibri"/>
                <a:cs typeface="Calibri"/>
                <a:sym typeface="Calibri"/>
              </a:rPr>
              <a:t>  Every fraction of a degree of </a:t>
            </a:r>
            <a:r>
              <a:rPr lang="en" sz="2200">
                <a:solidFill>
                  <a:srgbClr val="BD2036"/>
                </a:solidFill>
                <a:highlight>
                  <a:srgbClr val="FFFFFF"/>
                </a:highlight>
                <a:latin typeface="Calibri"/>
                <a:ea typeface="Calibri"/>
                <a:cs typeface="Calibri"/>
                <a:sym typeface="Calibri"/>
              </a:rPr>
              <a:t>warming</a:t>
            </a:r>
            <a:r>
              <a:rPr lang="en" sz="2200">
                <a:solidFill>
                  <a:srgbClr val="2B2B2B"/>
                </a:solidFill>
                <a:highlight>
                  <a:srgbClr val="FFFFFF"/>
                </a:highlight>
                <a:latin typeface="Calibri"/>
                <a:ea typeface="Calibri"/>
                <a:cs typeface="Calibri"/>
                <a:sym typeface="Calibri"/>
              </a:rPr>
              <a:t> has grave </a:t>
            </a:r>
            <a:r>
              <a:rPr lang="en" sz="2200">
                <a:solidFill>
                  <a:srgbClr val="C00000"/>
                </a:solidFill>
                <a:highlight>
                  <a:srgbClr val="FFFFFF"/>
                </a:highlight>
                <a:latin typeface="Calibri"/>
                <a:ea typeface="Calibri"/>
                <a:cs typeface="Calibri"/>
                <a:sym typeface="Calibri"/>
              </a:rPr>
              <a:t>consequences</a:t>
            </a:r>
            <a:r>
              <a:rPr lang="en" sz="2200">
                <a:solidFill>
                  <a:srgbClr val="2B2B2B"/>
                </a:solidFill>
                <a:highlight>
                  <a:srgbClr val="FFFFFF"/>
                </a:highlight>
                <a:latin typeface="Calibri"/>
                <a:ea typeface="Calibri"/>
                <a:cs typeface="Calibri"/>
                <a:sym typeface="Calibri"/>
              </a:rPr>
              <a:t>.</a:t>
            </a:r>
            <a:endParaRPr sz="2200" i="0" u="none" strike="noStrike" cap="none">
              <a:solidFill>
                <a:srgbClr val="1C4587"/>
              </a:solidFill>
              <a:latin typeface="Calibri"/>
              <a:ea typeface="Calibri"/>
              <a:cs typeface="Calibri"/>
              <a:sym typeface="Calibri"/>
            </a:endParaRPr>
          </a:p>
        </p:txBody>
      </p:sp>
      <p:sp>
        <p:nvSpPr>
          <p:cNvPr id="103" name="Google Shape;103;p18"/>
          <p:cNvSpPr txBox="1"/>
          <p:nvPr/>
        </p:nvSpPr>
        <p:spPr>
          <a:xfrm>
            <a:off x="8304700" y="354500"/>
            <a:ext cx="599100" cy="15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2"/>
                </a:solidFill>
              </a:rPr>
              <a:t>IPCC</a:t>
            </a:r>
            <a:endParaRPr sz="1300">
              <a:solidFill>
                <a:schemeClr val="dk2"/>
              </a:solidFill>
            </a:endParaRPr>
          </a:p>
        </p:txBody>
      </p:sp>
      <p:sp>
        <p:nvSpPr>
          <p:cNvPr id="104" name="Google Shape;104;p18"/>
          <p:cNvSpPr/>
          <p:nvPr/>
        </p:nvSpPr>
        <p:spPr>
          <a:xfrm>
            <a:off x="113800" y="104300"/>
            <a:ext cx="8691300" cy="4882500"/>
          </a:xfrm>
          <a:prstGeom prst="rect">
            <a:avLst/>
          </a:prstGeom>
          <a:solidFill>
            <a:srgbClr val="F7F4FA">
              <a:alpha val="6549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05" name="Google Shape;105;p18"/>
          <p:cNvPicPr preferRelativeResize="0"/>
          <p:nvPr/>
        </p:nvPicPr>
        <p:blipFill>
          <a:blip r:embed="rId5">
            <a:alphaModFix/>
          </a:blip>
          <a:stretch>
            <a:fillRect/>
          </a:stretch>
        </p:blipFill>
        <p:spPr>
          <a:xfrm>
            <a:off x="1034963" y="1354699"/>
            <a:ext cx="6848975" cy="2434100"/>
          </a:xfrm>
          <a:prstGeom prst="rect">
            <a:avLst/>
          </a:prstGeom>
          <a:noFill/>
          <a:ln>
            <a:noFill/>
          </a:ln>
        </p:spPr>
      </p:pic>
      <p:sp>
        <p:nvSpPr>
          <p:cNvPr id="106" name="Google Shape;106;p18"/>
          <p:cNvSpPr txBox="1"/>
          <p:nvPr/>
        </p:nvSpPr>
        <p:spPr>
          <a:xfrm>
            <a:off x="2247750" y="4861488"/>
            <a:ext cx="5880600" cy="2955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800">
                <a:solidFill>
                  <a:schemeClr val="dk2"/>
                </a:solidFill>
                <a:latin typeface="Calibri"/>
                <a:ea typeface="Calibri"/>
                <a:cs typeface="Calibri"/>
                <a:sym typeface="Calibri"/>
              </a:rPr>
              <a:t>Acknowledging the Climate and Forecast conventions, A.Radhakrishnan et al  AGU 2023</a:t>
            </a:r>
            <a:endParaRPr sz="800">
              <a:solidFill>
                <a:schemeClr val="dk2"/>
              </a:solidFill>
              <a:latin typeface="Calibri"/>
              <a:ea typeface="Calibri"/>
              <a:cs typeface="Calibri"/>
              <a:sym typeface="Calibri"/>
            </a:endParaRPr>
          </a:p>
        </p:txBody>
      </p:sp>
      <p:sp>
        <p:nvSpPr>
          <p:cNvPr id="107" name="Google Shape;107;p18"/>
          <p:cNvSpPr txBox="1"/>
          <p:nvPr/>
        </p:nvSpPr>
        <p:spPr>
          <a:xfrm>
            <a:off x="8752375" y="4772500"/>
            <a:ext cx="2697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2"/>
                </a:solidFill>
              </a:rPr>
              <a:t>3</a:t>
            </a:r>
            <a:endParaRPr sz="8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Google Shape;112;p19"/>
          <p:cNvPicPr preferRelativeResize="0"/>
          <p:nvPr/>
        </p:nvPicPr>
        <p:blipFill>
          <a:blip r:embed="rId3">
            <a:alphaModFix/>
          </a:blip>
          <a:stretch>
            <a:fillRect/>
          </a:stretch>
        </p:blipFill>
        <p:spPr>
          <a:xfrm>
            <a:off x="59725" y="62575"/>
            <a:ext cx="3438642" cy="1819276"/>
          </a:xfrm>
          <a:prstGeom prst="rect">
            <a:avLst/>
          </a:prstGeom>
          <a:noFill/>
          <a:ln>
            <a:noFill/>
          </a:ln>
        </p:spPr>
      </p:pic>
      <p:sp>
        <p:nvSpPr>
          <p:cNvPr id="113" name="Google Shape;113;p19"/>
          <p:cNvSpPr txBox="1"/>
          <p:nvPr/>
        </p:nvSpPr>
        <p:spPr>
          <a:xfrm>
            <a:off x="269400" y="1881850"/>
            <a:ext cx="3438600" cy="4002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3 models in Charney’s report</a:t>
            </a:r>
            <a:endParaRPr/>
          </a:p>
        </p:txBody>
      </p:sp>
      <p:pic>
        <p:nvPicPr>
          <p:cNvPr id="114" name="Google Shape;114;p19"/>
          <p:cNvPicPr preferRelativeResize="0"/>
          <p:nvPr/>
        </p:nvPicPr>
        <p:blipFill>
          <a:blip r:embed="rId4">
            <a:alphaModFix/>
          </a:blip>
          <a:stretch>
            <a:fillRect/>
          </a:stretch>
        </p:blipFill>
        <p:spPr>
          <a:xfrm>
            <a:off x="2916488" y="1012420"/>
            <a:ext cx="577200" cy="567962"/>
          </a:xfrm>
          <a:prstGeom prst="rect">
            <a:avLst/>
          </a:prstGeom>
          <a:noFill/>
          <a:ln>
            <a:noFill/>
          </a:ln>
        </p:spPr>
      </p:pic>
      <p:sp>
        <p:nvSpPr>
          <p:cNvPr id="115" name="Google Shape;115;p19"/>
          <p:cNvSpPr txBox="1"/>
          <p:nvPr/>
        </p:nvSpPr>
        <p:spPr>
          <a:xfrm>
            <a:off x="1927000" y="946250"/>
            <a:ext cx="9831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solidFill>
                  <a:srgbClr val="FFFFFF"/>
                </a:solidFill>
                <a:highlight>
                  <a:srgbClr val="BF9000"/>
                </a:highlight>
              </a:rPr>
              <a:t>Manabe</a:t>
            </a:r>
            <a:r>
              <a:rPr lang="en" sz="1300">
                <a:solidFill>
                  <a:srgbClr val="000000"/>
                </a:solidFill>
              </a:rPr>
              <a:t>, Wetherald</a:t>
            </a:r>
            <a:endParaRPr sz="1300">
              <a:solidFill>
                <a:srgbClr val="000000"/>
              </a:solidFill>
            </a:endParaRPr>
          </a:p>
          <a:p>
            <a:pPr marL="0" lvl="0" indent="0" algn="l" rtl="0">
              <a:spcBef>
                <a:spcPts val="0"/>
              </a:spcBef>
              <a:spcAft>
                <a:spcPts val="0"/>
              </a:spcAft>
              <a:buClr>
                <a:srgbClr val="000000"/>
              </a:buClr>
              <a:buSzPts val="1100"/>
              <a:buFont typeface="Arial"/>
              <a:buNone/>
            </a:pPr>
            <a:r>
              <a:rPr lang="en" sz="1300">
                <a:solidFill>
                  <a:srgbClr val="BD2036"/>
                </a:solidFill>
              </a:rPr>
              <a:t>1975</a:t>
            </a:r>
            <a:endParaRPr>
              <a:solidFill>
                <a:srgbClr val="BD2036"/>
              </a:solidFill>
            </a:endParaRPr>
          </a:p>
        </p:txBody>
      </p:sp>
      <p:pic>
        <p:nvPicPr>
          <p:cNvPr id="116" name="Google Shape;116;p19"/>
          <p:cNvPicPr preferRelativeResize="0"/>
          <p:nvPr/>
        </p:nvPicPr>
        <p:blipFill rotWithShape="1">
          <a:blip r:embed="rId5">
            <a:alphaModFix/>
          </a:blip>
          <a:srcRect b="33651"/>
          <a:stretch/>
        </p:blipFill>
        <p:spPr>
          <a:xfrm>
            <a:off x="4895900" y="75325"/>
            <a:ext cx="3992149" cy="3894926"/>
          </a:xfrm>
          <a:prstGeom prst="rect">
            <a:avLst/>
          </a:prstGeom>
          <a:noFill/>
          <a:ln>
            <a:noFill/>
          </a:ln>
        </p:spPr>
      </p:pic>
      <p:sp>
        <p:nvSpPr>
          <p:cNvPr id="117" name="Google Shape;117;p19"/>
          <p:cNvSpPr txBox="1"/>
          <p:nvPr/>
        </p:nvSpPr>
        <p:spPr>
          <a:xfrm>
            <a:off x="5048275" y="1732375"/>
            <a:ext cx="3992100" cy="2434200"/>
          </a:xfrm>
          <a:prstGeom prst="rect">
            <a:avLst/>
          </a:prstGeom>
          <a:solidFill>
            <a:srgbClr val="CFE2F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C00000"/>
                </a:solidFill>
              </a:rPr>
              <a:t>Open access </a:t>
            </a:r>
            <a:r>
              <a:rPr lang="en" sz="1800">
                <a:solidFill>
                  <a:schemeClr val="dk2"/>
                </a:solidFill>
              </a:rPr>
              <a:t>to an unprecedented, comprehensive coordinated set of global coupled climate model experiments for 20th and 21st century climate and other experiments is </a:t>
            </a:r>
            <a:r>
              <a:rPr lang="en" sz="1800" b="1">
                <a:solidFill>
                  <a:srgbClr val="C00000"/>
                </a:solidFill>
              </a:rPr>
              <a:t>changing the way researchers and students analyze and learn about climate</a:t>
            </a:r>
            <a:endParaRPr sz="1800" b="1">
              <a:solidFill>
                <a:srgbClr val="C00000"/>
              </a:solidFill>
            </a:endParaRPr>
          </a:p>
        </p:txBody>
      </p:sp>
      <p:sp>
        <p:nvSpPr>
          <p:cNvPr id="118" name="Google Shape;118;p19"/>
          <p:cNvSpPr txBox="1"/>
          <p:nvPr/>
        </p:nvSpPr>
        <p:spPr>
          <a:xfrm>
            <a:off x="1806100" y="5439750"/>
            <a:ext cx="4672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202124"/>
                </a:solidFill>
                <a:highlight>
                  <a:srgbClr val="FFFFFF"/>
                </a:highlight>
                <a:latin typeface="Roboto"/>
                <a:ea typeface="Roboto"/>
                <a:cs typeface="Roboto"/>
                <a:sym typeface="Roboto"/>
              </a:rPr>
              <a:t>≈ 25 models all over the world</a:t>
            </a:r>
            <a:endParaRPr/>
          </a:p>
        </p:txBody>
      </p:sp>
      <p:sp>
        <p:nvSpPr>
          <p:cNvPr id="119" name="Google Shape;119;p19"/>
          <p:cNvSpPr txBox="1"/>
          <p:nvPr/>
        </p:nvSpPr>
        <p:spPr>
          <a:xfrm>
            <a:off x="5307775" y="4146250"/>
            <a:ext cx="40827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rgbClr val="202124"/>
                </a:solidFill>
                <a:highlight>
                  <a:srgbClr val="FFFFFF"/>
                </a:highlight>
                <a:latin typeface="Roboto"/>
                <a:ea typeface="Roboto"/>
                <a:cs typeface="Roboto"/>
                <a:sym typeface="Roboto"/>
              </a:rPr>
              <a:t>≈ 25 models all over the world</a:t>
            </a:r>
            <a:endParaRPr sz="2100"/>
          </a:p>
        </p:txBody>
      </p:sp>
      <p:sp>
        <p:nvSpPr>
          <p:cNvPr id="120" name="Google Shape;120;p19"/>
          <p:cNvSpPr txBox="1"/>
          <p:nvPr/>
        </p:nvSpPr>
        <p:spPr>
          <a:xfrm>
            <a:off x="6740925" y="438338"/>
            <a:ext cx="12957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rPr>
              <a:t>2007</a:t>
            </a:r>
            <a:endParaRPr sz="1800">
              <a:solidFill>
                <a:schemeClr val="dk2"/>
              </a:solidFill>
            </a:endParaRPr>
          </a:p>
        </p:txBody>
      </p:sp>
      <p:pic>
        <p:nvPicPr>
          <p:cNvPr id="121" name="Google Shape;121;p19"/>
          <p:cNvPicPr preferRelativeResize="0"/>
          <p:nvPr/>
        </p:nvPicPr>
        <p:blipFill>
          <a:blip r:embed="rId6">
            <a:alphaModFix/>
          </a:blip>
          <a:stretch>
            <a:fillRect/>
          </a:stretch>
        </p:blipFill>
        <p:spPr>
          <a:xfrm>
            <a:off x="2536025" y="2522575"/>
            <a:ext cx="2387175" cy="1819275"/>
          </a:xfrm>
          <a:prstGeom prst="rect">
            <a:avLst/>
          </a:prstGeom>
          <a:noFill/>
          <a:ln>
            <a:noFill/>
          </a:ln>
        </p:spPr>
      </p:pic>
      <p:pic>
        <p:nvPicPr>
          <p:cNvPr id="122" name="Google Shape;122;p19"/>
          <p:cNvPicPr preferRelativeResize="0"/>
          <p:nvPr/>
        </p:nvPicPr>
        <p:blipFill>
          <a:blip r:embed="rId7">
            <a:alphaModFix/>
          </a:blip>
          <a:stretch>
            <a:fillRect/>
          </a:stretch>
        </p:blipFill>
        <p:spPr>
          <a:xfrm>
            <a:off x="206350" y="2421250"/>
            <a:ext cx="2574750" cy="2157474"/>
          </a:xfrm>
          <a:prstGeom prst="rect">
            <a:avLst/>
          </a:prstGeom>
          <a:noFill/>
          <a:ln>
            <a:noFill/>
          </a:ln>
        </p:spPr>
      </p:pic>
      <p:sp>
        <p:nvSpPr>
          <p:cNvPr id="123" name="Google Shape;123;p19"/>
          <p:cNvSpPr txBox="1"/>
          <p:nvPr/>
        </p:nvSpPr>
        <p:spPr>
          <a:xfrm>
            <a:off x="2916500" y="4603450"/>
            <a:ext cx="20067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rgbClr val="202124"/>
                </a:solidFill>
                <a:highlight>
                  <a:srgbClr val="FFFFFF"/>
                </a:highlight>
                <a:latin typeface="Roboto"/>
                <a:ea typeface="Roboto"/>
                <a:cs typeface="Roboto"/>
                <a:sym typeface="Roboto"/>
              </a:rPr>
              <a:t>≈ 60 models</a:t>
            </a:r>
            <a:endParaRPr sz="2100"/>
          </a:p>
        </p:txBody>
      </p:sp>
      <p:sp>
        <p:nvSpPr>
          <p:cNvPr id="124" name="Google Shape;124;p19"/>
          <p:cNvSpPr txBox="1"/>
          <p:nvPr/>
        </p:nvSpPr>
        <p:spPr>
          <a:xfrm>
            <a:off x="320450" y="4603450"/>
            <a:ext cx="20067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rgbClr val="202124"/>
                </a:solidFill>
                <a:highlight>
                  <a:srgbClr val="FFFFFF"/>
                </a:highlight>
                <a:latin typeface="Roboto"/>
                <a:ea typeface="Roboto"/>
                <a:cs typeface="Roboto"/>
                <a:sym typeface="Roboto"/>
              </a:rPr>
              <a:t>≈ 120 models</a:t>
            </a:r>
            <a:endParaRPr sz="2100"/>
          </a:p>
        </p:txBody>
      </p:sp>
      <p:sp>
        <p:nvSpPr>
          <p:cNvPr id="125" name="Google Shape;125;p19"/>
          <p:cNvSpPr txBox="1"/>
          <p:nvPr/>
        </p:nvSpPr>
        <p:spPr>
          <a:xfrm>
            <a:off x="392625" y="4377875"/>
            <a:ext cx="1934400" cy="29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5"/>
                </a:solidFill>
              </a:rPr>
              <a:t>CMIP6 design, 2016</a:t>
            </a:r>
            <a:endParaRPr>
              <a:solidFill>
                <a:schemeClr val="accent5"/>
              </a:solidFill>
            </a:endParaRPr>
          </a:p>
        </p:txBody>
      </p:sp>
      <p:sp>
        <p:nvSpPr>
          <p:cNvPr id="126" name="Google Shape;126;p19"/>
          <p:cNvSpPr txBox="1"/>
          <p:nvPr/>
        </p:nvSpPr>
        <p:spPr>
          <a:xfrm>
            <a:off x="2916500" y="4377875"/>
            <a:ext cx="1778700" cy="29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5"/>
                </a:solidFill>
              </a:rPr>
              <a:t>CMIP5 design,2012</a:t>
            </a:r>
            <a:endParaRPr>
              <a:solidFill>
                <a:schemeClr val="accent5"/>
              </a:solidFill>
            </a:endParaRPr>
          </a:p>
        </p:txBody>
      </p:sp>
      <p:sp>
        <p:nvSpPr>
          <p:cNvPr id="127" name="Google Shape;127;p19"/>
          <p:cNvSpPr/>
          <p:nvPr/>
        </p:nvSpPr>
        <p:spPr>
          <a:xfrm>
            <a:off x="4639750" y="55950"/>
            <a:ext cx="4425900" cy="5031600"/>
          </a:xfrm>
          <a:prstGeom prst="rect">
            <a:avLst/>
          </a:prstGeom>
          <a:solidFill>
            <a:srgbClr val="F8F5FB">
              <a:alpha val="8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8" name="Google Shape;128;p19"/>
          <p:cNvSpPr/>
          <p:nvPr/>
        </p:nvSpPr>
        <p:spPr>
          <a:xfrm>
            <a:off x="206250" y="2421250"/>
            <a:ext cx="2574600" cy="2690100"/>
          </a:xfrm>
          <a:prstGeom prst="rect">
            <a:avLst/>
          </a:prstGeom>
          <a:solidFill>
            <a:srgbClr val="F8F5FB">
              <a:alpha val="8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9" name="Google Shape;129;p19"/>
          <p:cNvSpPr/>
          <p:nvPr/>
        </p:nvSpPr>
        <p:spPr>
          <a:xfrm>
            <a:off x="2781100" y="2432550"/>
            <a:ext cx="2114700" cy="2690100"/>
          </a:xfrm>
          <a:prstGeom prst="rect">
            <a:avLst/>
          </a:prstGeom>
          <a:solidFill>
            <a:srgbClr val="F8F5FB">
              <a:alpha val="8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0" name="Google Shape;130;p19"/>
          <p:cNvSpPr txBox="1"/>
          <p:nvPr/>
        </p:nvSpPr>
        <p:spPr>
          <a:xfrm>
            <a:off x="2247750" y="4861488"/>
            <a:ext cx="5880600" cy="2955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800">
                <a:solidFill>
                  <a:schemeClr val="dk2"/>
                </a:solidFill>
                <a:latin typeface="Calibri"/>
                <a:ea typeface="Calibri"/>
                <a:cs typeface="Calibri"/>
                <a:sym typeface="Calibri"/>
              </a:rPr>
              <a:t>Acknowledging the Climate and Forecast conventions, A.Radhakrishnan et al  AGU 2023</a:t>
            </a:r>
            <a:endParaRPr sz="800">
              <a:solidFill>
                <a:schemeClr val="dk2"/>
              </a:solidFill>
              <a:latin typeface="Calibri"/>
              <a:ea typeface="Calibri"/>
              <a:cs typeface="Calibri"/>
              <a:sym typeface="Calibri"/>
            </a:endParaRPr>
          </a:p>
        </p:txBody>
      </p:sp>
      <p:sp>
        <p:nvSpPr>
          <p:cNvPr id="131" name="Google Shape;131;p19"/>
          <p:cNvSpPr txBox="1"/>
          <p:nvPr/>
        </p:nvSpPr>
        <p:spPr>
          <a:xfrm>
            <a:off x="8752375" y="4772500"/>
            <a:ext cx="2697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2"/>
                </a:solidFill>
              </a:rPr>
              <a:t>4</a:t>
            </a:r>
            <a:endParaRPr sz="8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0"/>
          <p:cNvPicPr preferRelativeResize="0"/>
          <p:nvPr/>
        </p:nvPicPr>
        <p:blipFill>
          <a:blip r:embed="rId3">
            <a:alphaModFix/>
          </a:blip>
          <a:stretch>
            <a:fillRect/>
          </a:stretch>
        </p:blipFill>
        <p:spPr>
          <a:xfrm>
            <a:off x="59725" y="62575"/>
            <a:ext cx="3438642" cy="1819276"/>
          </a:xfrm>
          <a:prstGeom prst="rect">
            <a:avLst/>
          </a:prstGeom>
          <a:noFill/>
          <a:ln>
            <a:noFill/>
          </a:ln>
        </p:spPr>
      </p:pic>
      <p:sp>
        <p:nvSpPr>
          <p:cNvPr id="137" name="Google Shape;137;p20"/>
          <p:cNvSpPr txBox="1"/>
          <p:nvPr/>
        </p:nvSpPr>
        <p:spPr>
          <a:xfrm>
            <a:off x="269400" y="1881850"/>
            <a:ext cx="3438600" cy="4002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3 models in Charney’s report</a:t>
            </a:r>
            <a:endParaRPr/>
          </a:p>
        </p:txBody>
      </p:sp>
      <p:pic>
        <p:nvPicPr>
          <p:cNvPr id="138" name="Google Shape;138;p20"/>
          <p:cNvPicPr preferRelativeResize="0"/>
          <p:nvPr/>
        </p:nvPicPr>
        <p:blipFill>
          <a:blip r:embed="rId4">
            <a:alphaModFix/>
          </a:blip>
          <a:stretch>
            <a:fillRect/>
          </a:stretch>
        </p:blipFill>
        <p:spPr>
          <a:xfrm>
            <a:off x="2916488" y="1012420"/>
            <a:ext cx="577200" cy="567962"/>
          </a:xfrm>
          <a:prstGeom prst="rect">
            <a:avLst/>
          </a:prstGeom>
          <a:noFill/>
          <a:ln>
            <a:noFill/>
          </a:ln>
        </p:spPr>
      </p:pic>
      <p:sp>
        <p:nvSpPr>
          <p:cNvPr id="139" name="Google Shape;139;p20"/>
          <p:cNvSpPr txBox="1"/>
          <p:nvPr/>
        </p:nvSpPr>
        <p:spPr>
          <a:xfrm>
            <a:off x="1927000" y="946250"/>
            <a:ext cx="9831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solidFill>
                  <a:srgbClr val="FFFFFF"/>
                </a:solidFill>
                <a:highlight>
                  <a:srgbClr val="BF9000"/>
                </a:highlight>
              </a:rPr>
              <a:t>Manabe</a:t>
            </a:r>
            <a:r>
              <a:rPr lang="en" sz="1300">
                <a:solidFill>
                  <a:srgbClr val="000000"/>
                </a:solidFill>
              </a:rPr>
              <a:t>, Wetherald</a:t>
            </a:r>
            <a:endParaRPr sz="1300">
              <a:solidFill>
                <a:srgbClr val="000000"/>
              </a:solidFill>
            </a:endParaRPr>
          </a:p>
          <a:p>
            <a:pPr marL="0" lvl="0" indent="0" algn="l" rtl="0">
              <a:spcBef>
                <a:spcPts val="0"/>
              </a:spcBef>
              <a:spcAft>
                <a:spcPts val="0"/>
              </a:spcAft>
              <a:buClr>
                <a:srgbClr val="000000"/>
              </a:buClr>
              <a:buSzPts val="1100"/>
              <a:buFont typeface="Arial"/>
              <a:buNone/>
            </a:pPr>
            <a:r>
              <a:rPr lang="en" sz="1300">
                <a:solidFill>
                  <a:srgbClr val="BD2036"/>
                </a:solidFill>
              </a:rPr>
              <a:t>1975</a:t>
            </a:r>
            <a:endParaRPr>
              <a:solidFill>
                <a:srgbClr val="BD2036"/>
              </a:solidFill>
            </a:endParaRPr>
          </a:p>
        </p:txBody>
      </p:sp>
      <p:pic>
        <p:nvPicPr>
          <p:cNvPr id="140" name="Google Shape;140;p20"/>
          <p:cNvPicPr preferRelativeResize="0"/>
          <p:nvPr/>
        </p:nvPicPr>
        <p:blipFill rotWithShape="1">
          <a:blip r:embed="rId5">
            <a:alphaModFix/>
          </a:blip>
          <a:srcRect b="33651"/>
          <a:stretch/>
        </p:blipFill>
        <p:spPr>
          <a:xfrm>
            <a:off x="4895900" y="75325"/>
            <a:ext cx="3992149" cy="3894926"/>
          </a:xfrm>
          <a:prstGeom prst="rect">
            <a:avLst/>
          </a:prstGeom>
          <a:noFill/>
          <a:ln>
            <a:noFill/>
          </a:ln>
        </p:spPr>
      </p:pic>
      <p:sp>
        <p:nvSpPr>
          <p:cNvPr id="141" name="Google Shape;141;p20"/>
          <p:cNvSpPr txBox="1"/>
          <p:nvPr/>
        </p:nvSpPr>
        <p:spPr>
          <a:xfrm>
            <a:off x="5048275" y="1732375"/>
            <a:ext cx="3992100" cy="2434200"/>
          </a:xfrm>
          <a:prstGeom prst="rect">
            <a:avLst/>
          </a:prstGeom>
          <a:solidFill>
            <a:srgbClr val="CFE2F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C00000"/>
                </a:solidFill>
              </a:rPr>
              <a:t>Open access </a:t>
            </a:r>
            <a:r>
              <a:rPr lang="en" sz="1800">
                <a:solidFill>
                  <a:schemeClr val="dk2"/>
                </a:solidFill>
              </a:rPr>
              <a:t>to an unprecedented, comprehensive coordinated set of global coupled climate model experiments for 20th and 21st century climate and other experiments is </a:t>
            </a:r>
            <a:r>
              <a:rPr lang="en" sz="1800" b="1">
                <a:solidFill>
                  <a:srgbClr val="C00000"/>
                </a:solidFill>
              </a:rPr>
              <a:t>changing the way researchers and students analyze and learn about climate</a:t>
            </a:r>
            <a:endParaRPr sz="1800" b="1">
              <a:solidFill>
                <a:srgbClr val="C00000"/>
              </a:solidFill>
            </a:endParaRPr>
          </a:p>
        </p:txBody>
      </p:sp>
      <p:sp>
        <p:nvSpPr>
          <p:cNvPr id="142" name="Google Shape;142;p20"/>
          <p:cNvSpPr txBox="1"/>
          <p:nvPr/>
        </p:nvSpPr>
        <p:spPr>
          <a:xfrm>
            <a:off x="1806100" y="5439750"/>
            <a:ext cx="4672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202124"/>
                </a:solidFill>
                <a:highlight>
                  <a:srgbClr val="FFFFFF"/>
                </a:highlight>
                <a:latin typeface="Roboto"/>
                <a:ea typeface="Roboto"/>
                <a:cs typeface="Roboto"/>
                <a:sym typeface="Roboto"/>
              </a:rPr>
              <a:t>≈ 25 models all over the world</a:t>
            </a:r>
            <a:endParaRPr/>
          </a:p>
        </p:txBody>
      </p:sp>
      <p:sp>
        <p:nvSpPr>
          <p:cNvPr id="143" name="Google Shape;143;p20"/>
          <p:cNvSpPr txBox="1"/>
          <p:nvPr/>
        </p:nvSpPr>
        <p:spPr>
          <a:xfrm>
            <a:off x="5307775" y="4146250"/>
            <a:ext cx="40827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rgbClr val="202124"/>
                </a:solidFill>
                <a:highlight>
                  <a:srgbClr val="FFFFFF"/>
                </a:highlight>
                <a:latin typeface="Roboto"/>
                <a:ea typeface="Roboto"/>
                <a:cs typeface="Roboto"/>
                <a:sym typeface="Roboto"/>
              </a:rPr>
              <a:t>≈ 25 models all over the world</a:t>
            </a:r>
            <a:endParaRPr sz="2100"/>
          </a:p>
        </p:txBody>
      </p:sp>
      <p:sp>
        <p:nvSpPr>
          <p:cNvPr id="144" name="Google Shape;144;p20"/>
          <p:cNvSpPr txBox="1"/>
          <p:nvPr/>
        </p:nvSpPr>
        <p:spPr>
          <a:xfrm>
            <a:off x="6740925" y="438338"/>
            <a:ext cx="12957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rPr>
              <a:t>2007</a:t>
            </a:r>
            <a:endParaRPr sz="1800">
              <a:solidFill>
                <a:schemeClr val="dk2"/>
              </a:solidFill>
            </a:endParaRPr>
          </a:p>
        </p:txBody>
      </p:sp>
      <p:pic>
        <p:nvPicPr>
          <p:cNvPr id="145" name="Google Shape;145;p20"/>
          <p:cNvPicPr preferRelativeResize="0"/>
          <p:nvPr/>
        </p:nvPicPr>
        <p:blipFill>
          <a:blip r:embed="rId6">
            <a:alphaModFix/>
          </a:blip>
          <a:stretch>
            <a:fillRect/>
          </a:stretch>
        </p:blipFill>
        <p:spPr>
          <a:xfrm>
            <a:off x="2536025" y="2522575"/>
            <a:ext cx="2387175" cy="1819275"/>
          </a:xfrm>
          <a:prstGeom prst="rect">
            <a:avLst/>
          </a:prstGeom>
          <a:noFill/>
          <a:ln>
            <a:noFill/>
          </a:ln>
        </p:spPr>
      </p:pic>
      <p:pic>
        <p:nvPicPr>
          <p:cNvPr id="146" name="Google Shape;146;p20"/>
          <p:cNvPicPr preferRelativeResize="0"/>
          <p:nvPr/>
        </p:nvPicPr>
        <p:blipFill>
          <a:blip r:embed="rId7">
            <a:alphaModFix/>
          </a:blip>
          <a:stretch>
            <a:fillRect/>
          </a:stretch>
        </p:blipFill>
        <p:spPr>
          <a:xfrm>
            <a:off x="206350" y="2421250"/>
            <a:ext cx="2574750" cy="2157474"/>
          </a:xfrm>
          <a:prstGeom prst="rect">
            <a:avLst/>
          </a:prstGeom>
          <a:noFill/>
          <a:ln>
            <a:noFill/>
          </a:ln>
        </p:spPr>
      </p:pic>
      <p:sp>
        <p:nvSpPr>
          <p:cNvPr id="147" name="Google Shape;147;p20"/>
          <p:cNvSpPr txBox="1"/>
          <p:nvPr/>
        </p:nvSpPr>
        <p:spPr>
          <a:xfrm>
            <a:off x="2916500" y="4603450"/>
            <a:ext cx="20067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rgbClr val="202124"/>
                </a:solidFill>
                <a:highlight>
                  <a:srgbClr val="FFFFFF"/>
                </a:highlight>
                <a:latin typeface="Roboto"/>
                <a:ea typeface="Roboto"/>
                <a:cs typeface="Roboto"/>
                <a:sym typeface="Roboto"/>
              </a:rPr>
              <a:t>≈ 60 models</a:t>
            </a:r>
            <a:endParaRPr sz="2100"/>
          </a:p>
        </p:txBody>
      </p:sp>
      <p:sp>
        <p:nvSpPr>
          <p:cNvPr id="148" name="Google Shape;148;p20"/>
          <p:cNvSpPr txBox="1"/>
          <p:nvPr/>
        </p:nvSpPr>
        <p:spPr>
          <a:xfrm>
            <a:off x="320450" y="4603450"/>
            <a:ext cx="20067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rgbClr val="202124"/>
                </a:solidFill>
                <a:highlight>
                  <a:srgbClr val="FFFFFF"/>
                </a:highlight>
                <a:latin typeface="Roboto"/>
                <a:ea typeface="Roboto"/>
                <a:cs typeface="Roboto"/>
                <a:sym typeface="Roboto"/>
              </a:rPr>
              <a:t>≈ 120 models</a:t>
            </a:r>
            <a:endParaRPr sz="2100"/>
          </a:p>
        </p:txBody>
      </p:sp>
      <p:sp>
        <p:nvSpPr>
          <p:cNvPr id="149" name="Google Shape;149;p20"/>
          <p:cNvSpPr txBox="1"/>
          <p:nvPr/>
        </p:nvSpPr>
        <p:spPr>
          <a:xfrm>
            <a:off x="392625" y="4377875"/>
            <a:ext cx="1934400" cy="29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5"/>
                </a:solidFill>
              </a:rPr>
              <a:t>CMIP6 design, 2016</a:t>
            </a:r>
            <a:endParaRPr>
              <a:solidFill>
                <a:schemeClr val="accent5"/>
              </a:solidFill>
            </a:endParaRPr>
          </a:p>
        </p:txBody>
      </p:sp>
      <p:sp>
        <p:nvSpPr>
          <p:cNvPr id="150" name="Google Shape;150;p20"/>
          <p:cNvSpPr txBox="1"/>
          <p:nvPr/>
        </p:nvSpPr>
        <p:spPr>
          <a:xfrm>
            <a:off x="2916500" y="4377875"/>
            <a:ext cx="1778700" cy="29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5"/>
                </a:solidFill>
              </a:rPr>
              <a:t>CMIP5 design,2012</a:t>
            </a:r>
            <a:endParaRPr>
              <a:solidFill>
                <a:schemeClr val="accent5"/>
              </a:solidFill>
            </a:endParaRPr>
          </a:p>
        </p:txBody>
      </p:sp>
      <p:sp>
        <p:nvSpPr>
          <p:cNvPr id="151" name="Google Shape;151;p20"/>
          <p:cNvSpPr/>
          <p:nvPr/>
        </p:nvSpPr>
        <p:spPr>
          <a:xfrm>
            <a:off x="206250" y="2421250"/>
            <a:ext cx="2574600" cy="2690100"/>
          </a:xfrm>
          <a:prstGeom prst="rect">
            <a:avLst/>
          </a:prstGeom>
          <a:solidFill>
            <a:srgbClr val="F8F5FB">
              <a:alpha val="8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2" name="Google Shape;152;p20"/>
          <p:cNvSpPr/>
          <p:nvPr/>
        </p:nvSpPr>
        <p:spPr>
          <a:xfrm>
            <a:off x="2781100" y="2432550"/>
            <a:ext cx="2114700" cy="2690100"/>
          </a:xfrm>
          <a:prstGeom prst="rect">
            <a:avLst/>
          </a:prstGeom>
          <a:solidFill>
            <a:srgbClr val="F8F5FB">
              <a:alpha val="8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3" name="Google Shape;153;p20"/>
          <p:cNvSpPr txBox="1"/>
          <p:nvPr/>
        </p:nvSpPr>
        <p:spPr>
          <a:xfrm>
            <a:off x="2247750" y="4861488"/>
            <a:ext cx="5880600" cy="2955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800">
                <a:solidFill>
                  <a:schemeClr val="dk2"/>
                </a:solidFill>
                <a:latin typeface="Calibri"/>
                <a:ea typeface="Calibri"/>
                <a:cs typeface="Calibri"/>
                <a:sym typeface="Calibri"/>
              </a:rPr>
              <a:t>Acknowledging the Climate and Forecast conventions, A.Radhakrishnan et al  AGU 2023</a:t>
            </a:r>
            <a:endParaRPr sz="800">
              <a:solidFill>
                <a:schemeClr val="dk2"/>
              </a:solidFill>
              <a:latin typeface="Calibri"/>
              <a:ea typeface="Calibri"/>
              <a:cs typeface="Calibri"/>
              <a:sym typeface="Calibri"/>
            </a:endParaRPr>
          </a:p>
        </p:txBody>
      </p:sp>
      <p:sp>
        <p:nvSpPr>
          <p:cNvPr id="2" name="Google Shape;131;p19">
            <a:extLst>
              <a:ext uri="{FF2B5EF4-FFF2-40B4-BE49-F238E27FC236}">
                <a16:creationId xmlns:a16="http://schemas.microsoft.com/office/drawing/2014/main" id="{915537B9-B133-4DD8-17F9-5977BFBA4E0E}"/>
              </a:ext>
            </a:extLst>
          </p:cNvPr>
          <p:cNvSpPr txBox="1"/>
          <p:nvPr/>
        </p:nvSpPr>
        <p:spPr>
          <a:xfrm>
            <a:off x="8752375" y="4772500"/>
            <a:ext cx="2697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2"/>
                </a:solidFill>
              </a:rPr>
              <a:t>4</a:t>
            </a:r>
            <a:endParaRPr sz="8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21"/>
          <p:cNvPicPr preferRelativeResize="0"/>
          <p:nvPr/>
        </p:nvPicPr>
        <p:blipFill>
          <a:blip r:embed="rId3">
            <a:alphaModFix/>
          </a:blip>
          <a:stretch>
            <a:fillRect/>
          </a:stretch>
        </p:blipFill>
        <p:spPr>
          <a:xfrm>
            <a:off x="59725" y="62575"/>
            <a:ext cx="3438642" cy="1819276"/>
          </a:xfrm>
          <a:prstGeom prst="rect">
            <a:avLst/>
          </a:prstGeom>
          <a:noFill/>
          <a:ln>
            <a:noFill/>
          </a:ln>
        </p:spPr>
      </p:pic>
      <p:sp>
        <p:nvSpPr>
          <p:cNvPr id="159" name="Google Shape;159;p21"/>
          <p:cNvSpPr txBox="1"/>
          <p:nvPr/>
        </p:nvSpPr>
        <p:spPr>
          <a:xfrm>
            <a:off x="269400" y="1881850"/>
            <a:ext cx="3438600" cy="4002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3 models in Charney’s report</a:t>
            </a:r>
            <a:endParaRPr/>
          </a:p>
        </p:txBody>
      </p:sp>
      <p:pic>
        <p:nvPicPr>
          <p:cNvPr id="160" name="Google Shape;160;p21"/>
          <p:cNvPicPr preferRelativeResize="0"/>
          <p:nvPr/>
        </p:nvPicPr>
        <p:blipFill>
          <a:blip r:embed="rId4">
            <a:alphaModFix/>
          </a:blip>
          <a:stretch>
            <a:fillRect/>
          </a:stretch>
        </p:blipFill>
        <p:spPr>
          <a:xfrm>
            <a:off x="2916488" y="1012420"/>
            <a:ext cx="577200" cy="567962"/>
          </a:xfrm>
          <a:prstGeom prst="rect">
            <a:avLst/>
          </a:prstGeom>
          <a:noFill/>
          <a:ln>
            <a:noFill/>
          </a:ln>
        </p:spPr>
      </p:pic>
      <p:sp>
        <p:nvSpPr>
          <p:cNvPr id="161" name="Google Shape;161;p21"/>
          <p:cNvSpPr txBox="1"/>
          <p:nvPr/>
        </p:nvSpPr>
        <p:spPr>
          <a:xfrm>
            <a:off x="1927000" y="946250"/>
            <a:ext cx="9831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solidFill>
                  <a:srgbClr val="FFFFFF"/>
                </a:solidFill>
                <a:highlight>
                  <a:srgbClr val="BF9000"/>
                </a:highlight>
              </a:rPr>
              <a:t>Manabe</a:t>
            </a:r>
            <a:r>
              <a:rPr lang="en" sz="1300">
                <a:solidFill>
                  <a:srgbClr val="000000"/>
                </a:solidFill>
              </a:rPr>
              <a:t>, Wetherald</a:t>
            </a:r>
            <a:endParaRPr sz="1300">
              <a:solidFill>
                <a:srgbClr val="000000"/>
              </a:solidFill>
            </a:endParaRPr>
          </a:p>
          <a:p>
            <a:pPr marL="0" lvl="0" indent="0" algn="l" rtl="0">
              <a:spcBef>
                <a:spcPts val="0"/>
              </a:spcBef>
              <a:spcAft>
                <a:spcPts val="0"/>
              </a:spcAft>
              <a:buClr>
                <a:srgbClr val="000000"/>
              </a:buClr>
              <a:buSzPts val="1100"/>
              <a:buFont typeface="Arial"/>
              <a:buNone/>
            </a:pPr>
            <a:r>
              <a:rPr lang="en" sz="1300">
                <a:solidFill>
                  <a:srgbClr val="BD2036"/>
                </a:solidFill>
              </a:rPr>
              <a:t>1975</a:t>
            </a:r>
            <a:endParaRPr>
              <a:solidFill>
                <a:srgbClr val="BD2036"/>
              </a:solidFill>
            </a:endParaRPr>
          </a:p>
        </p:txBody>
      </p:sp>
      <p:pic>
        <p:nvPicPr>
          <p:cNvPr id="162" name="Google Shape;162;p21"/>
          <p:cNvPicPr preferRelativeResize="0"/>
          <p:nvPr/>
        </p:nvPicPr>
        <p:blipFill rotWithShape="1">
          <a:blip r:embed="rId5">
            <a:alphaModFix/>
          </a:blip>
          <a:srcRect b="33651"/>
          <a:stretch/>
        </p:blipFill>
        <p:spPr>
          <a:xfrm>
            <a:off x="4895900" y="75325"/>
            <a:ext cx="3992149" cy="3894926"/>
          </a:xfrm>
          <a:prstGeom prst="rect">
            <a:avLst/>
          </a:prstGeom>
          <a:noFill/>
          <a:ln>
            <a:noFill/>
          </a:ln>
        </p:spPr>
      </p:pic>
      <p:sp>
        <p:nvSpPr>
          <p:cNvPr id="163" name="Google Shape;163;p21"/>
          <p:cNvSpPr txBox="1"/>
          <p:nvPr/>
        </p:nvSpPr>
        <p:spPr>
          <a:xfrm>
            <a:off x="5048275" y="1732375"/>
            <a:ext cx="3992100" cy="2434200"/>
          </a:xfrm>
          <a:prstGeom prst="rect">
            <a:avLst/>
          </a:prstGeom>
          <a:solidFill>
            <a:srgbClr val="CFE2F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C00000"/>
                </a:solidFill>
              </a:rPr>
              <a:t>Open access </a:t>
            </a:r>
            <a:r>
              <a:rPr lang="en" sz="1800">
                <a:solidFill>
                  <a:schemeClr val="dk2"/>
                </a:solidFill>
              </a:rPr>
              <a:t>to an unprecedented, comprehensive coordinated set of global coupled climate model experiments for 20th and 21st century climate and other experiments is </a:t>
            </a:r>
            <a:r>
              <a:rPr lang="en" sz="1800" b="1">
                <a:solidFill>
                  <a:srgbClr val="C00000"/>
                </a:solidFill>
              </a:rPr>
              <a:t>changing the way researchers and students analyze and learn about climate</a:t>
            </a:r>
            <a:endParaRPr sz="1800" b="1">
              <a:solidFill>
                <a:srgbClr val="C00000"/>
              </a:solidFill>
            </a:endParaRPr>
          </a:p>
        </p:txBody>
      </p:sp>
      <p:sp>
        <p:nvSpPr>
          <p:cNvPr id="164" name="Google Shape;164;p21"/>
          <p:cNvSpPr txBox="1"/>
          <p:nvPr/>
        </p:nvSpPr>
        <p:spPr>
          <a:xfrm>
            <a:off x="1806100" y="5439750"/>
            <a:ext cx="4672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202124"/>
                </a:solidFill>
                <a:highlight>
                  <a:srgbClr val="FFFFFF"/>
                </a:highlight>
                <a:latin typeface="Roboto"/>
                <a:ea typeface="Roboto"/>
                <a:cs typeface="Roboto"/>
                <a:sym typeface="Roboto"/>
              </a:rPr>
              <a:t>≈ 25 models all over the world</a:t>
            </a:r>
            <a:endParaRPr/>
          </a:p>
        </p:txBody>
      </p:sp>
      <p:sp>
        <p:nvSpPr>
          <p:cNvPr id="165" name="Google Shape;165;p21"/>
          <p:cNvSpPr txBox="1"/>
          <p:nvPr/>
        </p:nvSpPr>
        <p:spPr>
          <a:xfrm>
            <a:off x="5307775" y="4146250"/>
            <a:ext cx="40827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rgbClr val="202124"/>
                </a:solidFill>
                <a:highlight>
                  <a:srgbClr val="FFFFFF"/>
                </a:highlight>
                <a:latin typeface="Roboto"/>
                <a:ea typeface="Roboto"/>
                <a:cs typeface="Roboto"/>
                <a:sym typeface="Roboto"/>
              </a:rPr>
              <a:t>≈ 25 models all over the world</a:t>
            </a:r>
            <a:endParaRPr sz="2100"/>
          </a:p>
        </p:txBody>
      </p:sp>
      <p:sp>
        <p:nvSpPr>
          <p:cNvPr id="166" name="Google Shape;166;p21"/>
          <p:cNvSpPr txBox="1"/>
          <p:nvPr/>
        </p:nvSpPr>
        <p:spPr>
          <a:xfrm>
            <a:off x="6740925" y="438338"/>
            <a:ext cx="12957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rPr>
              <a:t>2007</a:t>
            </a:r>
            <a:endParaRPr sz="1800">
              <a:solidFill>
                <a:schemeClr val="dk2"/>
              </a:solidFill>
            </a:endParaRPr>
          </a:p>
        </p:txBody>
      </p:sp>
      <p:pic>
        <p:nvPicPr>
          <p:cNvPr id="167" name="Google Shape;167;p21"/>
          <p:cNvPicPr preferRelativeResize="0"/>
          <p:nvPr/>
        </p:nvPicPr>
        <p:blipFill>
          <a:blip r:embed="rId6">
            <a:alphaModFix/>
          </a:blip>
          <a:stretch>
            <a:fillRect/>
          </a:stretch>
        </p:blipFill>
        <p:spPr>
          <a:xfrm>
            <a:off x="2536025" y="2522575"/>
            <a:ext cx="2387175" cy="1819275"/>
          </a:xfrm>
          <a:prstGeom prst="rect">
            <a:avLst/>
          </a:prstGeom>
          <a:noFill/>
          <a:ln>
            <a:noFill/>
          </a:ln>
        </p:spPr>
      </p:pic>
      <p:pic>
        <p:nvPicPr>
          <p:cNvPr id="168" name="Google Shape;168;p21"/>
          <p:cNvPicPr preferRelativeResize="0"/>
          <p:nvPr/>
        </p:nvPicPr>
        <p:blipFill>
          <a:blip r:embed="rId7">
            <a:alphaModFix/>
          </a:blip>
          <a:stretch>
            <a:fillRect/>
          </a:stretch>
        </p:blipFill>
        <p:spPr>
          <a:xfrm>
            <a:off x="206350" y="2421250"/>
            <a:ext cx="2574750" cy="2157474"/>
          </a:xfrm>
          <a:prstGeom prst="rect">
            <a:avLst/>
          </a:prstGeom>
          <a:noFill/>
          <a:ln>
            <a:noFill/>
          </a:ln>
        </p:spPr>
      </p:pic>
      <p:sp>
        <p:nvSpPr>
          <p:cNvPr id="169" name="Google Shape;169;p21"/>
          <p:cNvSpPr txBox="1"/>
          <p:nvPr/>
        </p:nvSpPr>
        <p:spPr>
          <a:xfrm>
            <a:off x="2916500" y="4603450"/>
            <a:ext cx="20067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rgbClr val="202124"/>
                </a:solidFill>
                <a:highlight>
                  <a:srgbClr val="FFFFFF"/>
                </a:highlight>
                <a:latin typeface="Roboto"/>
                <a:ea typeface="Roboto"/>
                <a:cs typeface="Roboto"/>
                <a:sym typeface="Roboto"/>
              </a:rPr>
              <a:t>≈ 60 models</a:t>
            </a:r>
            <a:endParaRPr sz="2100"/>
          </a:p>
        </p:txBody>
      </p:sp>
      <p:sp>
        <p:nvSpPr>
          <p:cNvPr id="170" name="Google Shape;170;p21"/>
          <p:cNvSpPr txBox="1"/>
          <p:nvPr/>
        </p:nvSpPr>
        <p:spPr>
          <a:xfrm>
            <a:off x="320450" y="4603450"/>
            <a:ext cx="20067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rgbClr val="202124"/>
                </a:solidFill>
                <a:highlight>
                  <a:srgbClr val="FFFFFF"/>
                </a:highlight>
                <a:latin typeface="Roboto"/>
                <a:ea typeface="Roboto"/>
                <a:cs typeface="Roboto"/>
                <a:sym typeface="Roboto"/>
              </a:rPr>
              <a:t>≈ 120 models</a:t>
            </a:r>
            <a:endParaRPr sz="2100"/>
          </a:p>
        </p:txBody>
      </p:sp>
      <p:sp>
        <p:nvSpPr>
          <p:cNvPr id="171" name="Google Shape;171;p21"/>
          <p:cNvSpPr txBox="1"/>
          <p:nvPr/>
        </p:nvSpPr>
        <p:spPr>
          <a:xfrm>
            <a:off x="392625" y="4377875"/>
            <a:ext cx="1934400" cy="29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5"/>
                </a:solidFill>
              </a:rPr>
              <a:t>CMIP6 design, 2016</a:t>
            </a:r>
            <a:endParaRPr>
              <a:solidFill>
                <a:schemeClr val="accent5"/>
              </a:solidFill>
            </a:endParaRPr>
          </a:p>
        </p:txBody>
      </p:sp>
      <p:sp>
        <p:nvSpPr>
          <p:cNvPr id="172" name="Google Shape;172;p21"/>
          <p:cNvSpPr txBox="1"/>
          <p:nvPr/>
        </p:nvSpPr>
        <p:spPr>
          <a:xfrm>
            <a:off x="2916500" y="4377875"/>
            <a:ext cx="1778700" cy="29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5"/>
                </a:solidFill>
              </a:rPr>
              <a:t>CMIP5 design,2012</a:t>
            </a:r>
            <a:endParaRPr>
              <a:solidFill>
                <a:schemeClr val="accent5"/>
              </a:solidFill>
            </a:endParaRPr>
          </a:p>
        </p:txBody>
      </p:sp>
      <p:sp>
        <p:nvSpPr>
          <p:cNvPr id="173" name="Google Shape;173;p21"/>
          <p:cNvSpPr/>
          <p:nvPr/>
        </p:nvSpPr>
        <p:spPr>
          <a:xfrm>
            <a:off x="206250" y="2421250"/>
            <a:ext cx="2574600" cy="2690100"/>
          </a:xfrm>
          <a:prstGeom prst="rect">
            <a:avLst/>
          </a:prstGeom>
          <a:solidFill>
            <a:srgbClr val="F8F5FB">
              <a:alpha val="898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4" name="Google Shape;174;p21"/>
          <p:cNvSpPr txBox="1"/>
          <p:nvPr/>
        </p:nvSpPr>
        <p:spPr>
          <a:xfrm>
            <a:off x="2247750" y="4861488"/>
            <a:ext cx="5880600" cy="2955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800">
                <a:solidFill>
                  <a:schemeClr val="dk2"/>
                </a:solidFill>
                <a:latin typeface="Calibri"/>
                <a:ea typeface="Calibri"/>
                <a:cs typeface="Calibri"/>
                <a:sym typeface="Calibri"/>
              </a:rPr>
              <a:t>Acknowledging the Climate and Forecast conventions, A.Radhakrishnan et al  AGU 2023</a:t>
            </a:r>
            <a:endParaRPr sz="800">
              <a:solidFill>
                <a:schemeClr val="dk2"/>
              </a:solidFill>
              <a:latin typeface="Calibri"/>
              <a:ea typeface="Calibri"/>
              <a:cs typeface="Calibri"/>
              <a:sym typeface="Calibri"/>
            </a:endParaRPr>
          </a:p>
        </p:txBody>
      </p:sp>
      <p:sp>
        <p:nvSpPr>
          <p:cNvPr id="2" name="Google Shape;131;p19">
            <a:extLst>
              <a:ext uri="{FF2B5EF4-FFF2-40B4-BE49-F238E27FC236}">
                <a16:creationId xmlns:a16="http://schemas.microsoft.com/office/drawing/2014/main" id="{D0CDCA57-D2CC-296D-E931-79F9A0214366}"/>
              </a:ext>
            </a:extLst>
          </p:cNvPr>
          <p:cNvSpPr txBox="1"/>
          <p:nvPr/>
        </p:nvSpPr>
        <p:spPr>
          <a:xfrm>
            <a:off x="8752375" y="4772500"/>
            <a:ext cx="2697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2"/>
                </a:solidFill>
              </a:rPr>
              <a:t>4</a:t>
            </a:r>
            <a:endParaRPr sz="8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22"/>
          <p:cNvPicPr preferRelativeResize="0"/>
          <p:nvPr/>
        </p:nvPicPr>
        <p:blipFill>
          <a:blip r:embed="rId3">
            <a:alphaModFix/>
          </a:blip>
          <a:stretch>
            <a:fillRect/>
          </a:stretch>
        </p:blipFill>
        <p:spPr>
          <a:xfrm>
            <a:off x="59725" y="62575"/>
            <a:ext cx="3438642" cy="1819276"/>
          </a:xfrm>
          <a:prstGeom prst="rect">
            <a:avLst/>
          </a:prstGeom>
          <a:noFill/>
          <a:ln>
            <a:noFill/>
          </a:ln>
        </p:spPr>
      </p:pic>
      <p:sp>
        <p:nvSpPr>
          <p:cNvPr id="180" name="Google Shape;180;p22"/>
          <p:cNvSpPr txBox="1"/>
          <p:nvPr/>
        </p:nvSpPr>
        <p:spPr>
          <a:xfrm>
            <a:off x="269400" y="1881850"/>
            <a:ext cx="3438600" cy="4002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3 models in Charney’s report</a:t>
            </a:r>
            <a:endParaRPr/>
          </a:p>
        </p:txBody>
      </p:sp>
      <p:pic>
        <p:nvPicPr>
          <p:cNvPr id="181" name="Google Shape;181;p22"/>
          <p:cNvPicPr preferRelativeResize="0"/>
          <p:nvPr/>
        </p:nvPicPr>
        <p:blipFill>
          <a:blip r:embed="rId4">
            <a:alphaModFix/>
          </a:blip>
          <a:stretch>
            <a:fillRect/>
          </a:stretch>
        </p:blipFill>
        <p:spPr>
          <a:xfrm>
            <a:off x="2916488" y="1012420"/>
            <a:ext cx="577200" cy="567962"/>
          </a:xfrm>
          <a:prstGeom prst="rect">
            <a:avLst/>
          </a:prstGeom>
          <a:noFill/>
          <a:ln>
            <a:noFill/>
          </a:ln>
        </p:spPr>
      </p:pic>
      <p:sp>
        <p:nvSpPr>
          <p:cNvPr id="182" name="Google Shape;182;p22"/>
          <p:cNvSpPr txBox="1"/>
          <p:nvPr/>
        </p:nvSpPr>
        <p:spPr>
          <a:xfrm>
            <a:off x="1927000" y="946250"/>
            <a:ext cx="9831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solidFill>
                  <a:srgbClr val="FFFFFF"/>
                </a:solidFill>
                <a:highlight>
                  <a:srgbClr val="BF9000"/>
                </a:highlight>
              </a:rPr>
              <a:t>Manabe</a:t>
            </a:r>
            <a:r>
              <a:rPr lang="en" sz="1300">
                <a:solidFill>
                  <a:srgbClr val="000000"/>
                </a:solidFill>
              </a:rPr>
              <a:t>, Wetherald</a:t>
            </a:r>
            <a:endParaRPr sz="1300">
              <a:solidFill>
                <a:srgbClr val="000000"/>
              </a:solidFill>
            </a:endParaRPr>
          </a:p>
          <a:p>
            <a:pPr marL="0" lvl="0" indent="0" algn="l" rtl="0">
              <a:spcBef>
                <a:spcPts val="0"/>
              </a:spcBef>
              <a:spcAft>
                <a:spcPts val="0"/>
              </a:spcAft>
              <a:buClr>
                <a:srgbClr val="000000"/>
              </a:buClr>
              <a:buSzPts val="1100"/>
              <a:buFont typeface="Arial"/>
              <a:buNone/>
            </a:pPr>
            <a:r>
              <a:rPr lang="en" sz="1300">
                <a:solidFill>
                  <a:srgbClr val="BD2036"/>
                </a:solidFill>
              </a:rPr>
              <a:t>1975</a:t>
            </a:r>
            <a:endParaRPr>
              <a:solidFill>
                <a:srgbClr val="BD2036"/>
              </a:solidFill>
            </a:endParaRPr>
          </a:p>
        </p:txBody>
      </p:sp>
      <p:pic>
        <p:nvPicPr>
          <p:cNvPr id="183" name="Google Shape;183;p22"/>
          <p:cNvPicPr preferRelativeResize="0"/>
          <p:nvPr/>
        </p:nvPicPr>
        <p:blipFill rotWithShape="1">
          <a:blip r:embed="rId5">
            <a:alphaModFix/>
          </a:blip>
          <a:srcRect b="33651"/>
          <a:stretch/>
        </p:blipFill>
        <p:spPr>
          <a:xfrm>
            <a:off x="4895900" y="75325"/>
            <a:ext cx="3992149" cy="3894926"/>
          </a:xfrm>
          <a:prstGeom prst="rect">
            <a:avLst/>
          </a:prstGeom>
          <a:noFill/>
          <a:ln>
            <a:noFill/>
          </a:ln>
        </p:spPr>
      </p:pic>
      <p:sp>
        <p:nvSpPr>
          <p:cNvPr id="184" name="Google Shape;184;p22"/>
          <p:cNvSpPr txBox="1"/>
          <p:nvPr/>
        </p:nvSpPr>
        <p:spPr>
          <a:xfrm>
            <a:off x="5048275" y="1732375"/>
            <a:ext cx="3992100" cy="2434200"/>
          </a:xfrm>
          <a:prstGeom prst="rect">
            <a:avLst/>
          </a:prstGeom>
          <a:solidFill>
            <a:srgbClr val="CFE2F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C00000"/>
                </a:solidFill>
              </a:rPr>
              <a:t>Open access </a:t>
            </a:r>
            <a:r>
              <a:rPr lang="en" sz="1800">
                <a:solidFill>
                  <a:schemeClr val="dk2"/>
                </a:solidFill>
              </a:rPr>
              <a:t>to an unprecedented, comprehensive coordinated set of global coupled climate model experiments for 20th and 21st century climate and other experiments is </a:t>
            </a:r>
            <a:r>
              <a:rPr lang="en" sz="1800" b="1">
                <a:solidFill>
                  <a:srgbClr val="C00000"/>
                </a:solidFill>
              </a:rPr>
              <a:t>changing the way researchers and students analyze and learn about climate</a:t>
            </a:r>
            <a:endParaRPr sz="1800" b="1">
              <a:solidFill>
                <a:srgbClr val="C00000"/>
              </a:solidFill>
            </a:endParaRPr>
          </a:p>
        </p:txBody>
      </p:sp>
      <p:sp>
        <p:nvSpPr>
          <p:cNvPr id="185" name="Google Shape;185;p22"/>
          <p:cNvSpPr txBox="1"/>
          <p:nvPr/>
        </p:nvSpPr>
        <p:spPr>
          <a:xfrm>
            <a:off x="1806100" y="5439750"/>
            <a:ext cx="4672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rgbClr val="202124"/>
                </a:solidFill>
                <a:highlight>
                  <a:srgbClr val="FFFFFF"/>
                </a:highlight>
                <a:latin typeface="Roboto"/>
                <a:ea typeface="Roboto"/>
                <a:cs typeface="Roboto"/>
                <a:sym typeface="Roboto"/>
              </a:rPr>
              <a:t>≈ 25 models all over the world</a:t>
            </a:r>
            <a:endParaRPr/>
          </a:p>
        </p:txBody>
      </p:sp>
      <p:sp>
        <p:nvSpPr>
          <p:cNvPr id="186" name="Google Shape;186;p22"/>
          <p:cNvSpPr txBox="1"/>
          <p:nvPr/>
        </p:nvSpPr>
        <p:spPr>
          <a:xfrm>
            <a:off x="5307775" y="4146250"/>
            <a:ext cx="40827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rgbClr val="202124"/>
                </a:solidFill>
                <a:highlight>
                  <a:srgbClr val="FFFFFF"/>
                </a:highlight>
                <a:latin typeface="Roboto"/>
                <a:ea typeface="Roboto"/>
                <a:cs typeface="Roboto"/>
                <a:sym typeface="Roboto"/>
              </a:rPr>
              <a:t>≈ 25 models all over the world</a:t>
            </a:r>
            <a:endParaRPr sz="2100"/>
          </a:p>
        </p:txBody>
      </p:sp>
      <p:sp>
        <p:nvSpPr>
          <p:cNvPr id="187" name="Google Shape;187;p22"/>
          <p:cNvSpPr txBox="1"/>
          <p:nvPr/>
        </p:nvSpPr>
        <p:spPr>
          <a:xfrm>
            <a:off x="6740925" y="438338"/>
            <a:ext cx="12957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rPr>
              <a:t>2007</a:t>
            </a:r>
            <a:endParaRPr sz="1800">
              <a:solidFill>
                <a:schemeClr val="dk2"/>
              </a:solidFill>
            </a:endParaRPr>
          </a:p>
        </p:txBody>
      </p:sp>
      <p:pic>
        <p:nvPicPr>
          <p:cNvPr id="188" name="Google Shape;188;p22"/>
          <p:cNvPicPr preferRelativeResize="0"/>
          <p:nvPr/>
        </p:nvPicPr>
        <p:blipFill>
          <a:blip r:embed="rId6">
            <a:alphaModFix/>
          </a:blip>
          <a:stretch>
            <a:fillRect/>
          </a:stretch>
        </p:blipFill>
        <p:spPr>
          <a:xfrm>
            <a:off x="2536025" y="2522575"/>
            <a:ext cx="2387175" cy="1819275"/>
          </a:xfrm>
          <a:prstGeom prst="rect">
            <a:avLst/>
          </a:prstGeom>
          <a:noFill/>
          <a:ln>
            <a:noFill/>
          </a:ln>
        </p:spPr>
      </p:pic>
      <p:pic>
        <p:nvPicPr>
          <p:cNvPr id="189" name="Google Shape;189;p22"/>
          <p:cNvPicPr preferRelativeResize="0"/>
          <p:nvPr/>
        </p:nvPicPr>
        <p:blipFill>
          <a:blip r:embed="rId7">
            <a:alphaModFix/>
          </a:blip>
          <a:stretch>
            <a:fillRect/>
          </a:stretch>
        </p:blipFill>
        <p:spPr>
          <a:xfrm>
            <a:off x="206350" y="2421250"/>
            <a:ext cx="2574750" cy="2157474"/>
          </a:xfrm>
          <a:prstGeom prst="rect">
            <a:avLst/>
          </a:prstGeom>
          <a:noFill/>
          <a:ln>
            <a:noFill/>
          </a:ln>
        </p:spPr>
      </p:pic>
      <p:sp>
        <p:nvSpPr>
          <p:cNvPr id="190" name="Google Shape;190;p22"/>
          <p:cNvSpPr txBox="1"/>
          <p:nvPr/>
        </p:nvSpPr>
        <p:spPr>
          <a:xfrm>
            <a:off x="2916500" y="4603450"/>
            <a:ext cx="20067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rgbClr val="202124"/>
                </a:solidFill>
                <a:highlight>
                  <a:srgbClr val="FFFFFF"/>
                </a:highlight>
                <a:latin typeface="Roboto"/>
                <a:ea typeface="Roboto"/>
                <a:cs typeface="Roboto"/>
                <a:sym typeface="Roboto"/>
              </a:rPr>
              <a:t>≈ 60 models</a:t>
            </a:r>
            <a:endParaRPr sz="2100"/>
          </a:p>
        </p:txBody>
      </p:sp>
      <p:sp>
        <p:nvSpPr>
          <p:cNvPr id="191" name="Google Shape;191;p22"/>
          <p:cNvSpPr txBox="1"/>
          <p:nvPr/>
        </p:nvSpPr>
        <p:spPr>
          <a:xfrm>
            <a:off x="320450" y="4603450"/>
            <a:ext cx="20067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rgbClr val="202124"/>
                </a:solidFill>
                <a:highlight>
                  <a:srgbClr val="FFFFFF"/>
                </a:highlight>
                <a:latin typeface="Roboto"/>
                <a:ea typeface="Roboto"/>
                <a:cs typeface="Roboto"/>
                <a:sym typeface="Roboto"/>
              </a:rPr>
              <a:t>≈ 120 models</a:t>
            </a:r>
            <a:endParaRPr sz="2100"/>
          </a:p>
        </p:txBody>
      </p:sp>
      <p:sp>
        <p:nvSpPr>
          <p:cNvPr id="192" name="Google Shape;192;p22"/>
          <p:cNvSpPr txBox="1"/>
          <p:nvPr/>
        </p:nvSpPr>
        <p:spPr>
          <a:xfrm>
            <a:off x="392625" y="4377875"/>
            <a:ext cx="1934400" cy="29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5"/>
                </a:solidFill>
              </a:rPr>
              <a:t>CMIP6 design, 2016</a:t>
            </a:r>
            <a:endParaRPr>
              <a:solidFill>
                <a:schemeClr val="accent5"/>
              </a:solidFill>
            </a:endParaRPr>
          </a:p>
        </p:txBody>
      </p:sp>
      <p:sp>
        <p:nvSpPr>
          <p:cNvPr id="193" name="Google Shape;193;p22"/>
          <p:cNvSpPr txBox="1"/>
          <p:nvPr/>
        </p:nvSpPr>
        <p:spPr>
          <a:xfrm>
            <a:off x="2916500" y="4377875"/>
            <a:ext cx="1778700" cy="29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5"/>
                </a:solidFill>
              </a:rPr>
              <a:t>CMIP5 design,2012</a:t>
            </a:r>
            <a:endParaRPr>
              <a:solidFill>
                <a:schemeClr val="accent5"/>
              </a:solidFill>
            </a:endParaRPr>
          </a:p>
        </p:txBody>
      </p:sp>
      <p:cxnSp>
        <p:nvCxnSpPr>
          <p:cNvPr id="194" name="Google Shape;194;p22"/>
          <p:cNvCxnSpPr/>
          <p:nvPr/>
        </p:nvCxnSpPr>
        <p:spPr>
          <a:xfrm>
            <a:off x="4711600" y="314100"/>
            <a:ext cx="3000" cy="1757700"/>
          </a:xfrm>
          <a:prstGeom prst="straightConnector1">
            <a:avLst/>
          </a:prstGeom>
          <a:noFill/>
          <a:ln w="9525" cap="flat" cmpd="sng">
            <a:solidFill>
              <a:schemeClr val="dk2"/>
            </a:solidFill>
            <a:prstDash val="solid"/>
            <a:round/>
            <a:headEnd type="none" w="med" len="med"/>
            <a:tailEnd type="none" w="med" len="med"/>
          </a:ln>
        </p:spPr>
      </p:cxnSp>
      <p:cxnSp>
        <p:nvCxnSpPr>
          <p:cNvPr id="195" name="Google Shape;195;p22"/>
          <p:cNvCxnSpPr/>
          <p:nvPr/>
        </p:nvCxnSpPr>
        <p:spPr>
          <a:xfrm rot="10800000" flipH="1">
            <a:off x="294475" y="2395200"/>
            <a:ext cx="4495800" cy="19500"/>
          </a:xfrm>
          <a:prstGeom prst="straightConnector1">
            <a:avLst/>
          </a:prstGeom>
          <a:noFill/>
          <a:ln w="9525" cap="flat" cmpd="sng">
            <a:solidFill>
              <a:schemeClr val="dk2"/>
            </a:solidFill>
            <a:prstDash val="solid"/>
            <a:round/>
            <a:headEnd type="none" w="med" len="med"/>
            <a:tailEnd type="none" w="med" len="med"/>
          </a:ln>
        </p:spPr>
      </p:cxnSp>
      <p:sp>
        <p:nvSpPr>
          <p:cNvPr id="196" name="Google Shape;196;p22"/>
          <p:cNvSpPr txBox="1"/>
          <p:nvPr/>
        </p:nvSpPr>
        <p:spPr>
          <a:xfrm>
            <a:off x="2247750" y="4861488"/>
            <a:ext cx="5880600" cy="2955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800">
                <a:solidFill>
                  <a:schemeClr val="dk2"/>
                </a:solidFill>
                <a:latin typeface="Calibri"/>
                <a:ea typeface="Calibri"/>
                <a:cs typeface="Calibri"/>
                <a:sym typeface="Calibri"/>
              </a:rPr>
              <a:t>Acknowledging the Climate and Forecast conventions, A.Radhakrishnan et al  AGU 2023</a:t>
            </a:r>
            <a:endParaRPr sz="800">
              <a:solidFill>
                <a:schemeClr val="dk2"/>
              </a:solidFill>
              <a:latin typeface="Calibri"/>
              <a:ea typeface="Calibri"/>
              <a:cs typeface="Calibri"/>
              <a:sym typeface="Calibri"/>
            </a:endParaRPr>
          </a:p>
        </p:txBody>
      </p:sp>
      <p:sp>
        <p:nvSpPr>
          <p:cNvPr id="2" name="Google Shape;131;p19">
            <a:extLst>
              <a:ext uri="{FF2B5EF4-FFF2-40B4-BE49-F238E27FC236}">
                <a16:creationId xmlns:a16="http://schemas.microsoft.com/office/drawing/2014/main" id="{8756B6F2-8243-7ADA-9A62-0125A5F8BEE2}"/>
              </a:ext>
            </a:extLst>
          </p:cNvPr>
          <p:cNvSpPr txBox="1"/>
          <p:nvPr/>
        </p:nvSpPr>
        <p:spPr>
          <a:xfrm>
            <a:off x="8752375" y="4772500"/>
            <a:ext cx="2697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2"/>
                </a:solidFill>
              </a:rPr>
              <a:t>4</a:t>
            </a:r>
            <a:endParaRPr sz="8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23"/>
          <p:cNvPicPr preferRelativeResize="0"/>
          <p:nvPr/>
        </p:nvPicPr>
        <p:blipFill>
          <a:blip r:embed="rId3">
            <a:alphaModFix amt="19000"/>
          </a:blip>
          <a:stretch>
            <a:fillRect/>
          </a:stretch>
        </p:blipFill>
        <p:spPr>
          <a:xfrm>
            <a:off x="0" y="0"/>
            <a:ext cx="9144000" cy="5143500"/>
          </a:xfrm>
          <a:prstGeom prst="rect">
            <a:avLst/>
          </a:prstGeom>
          <a:noFill/>
          <a:ln>
            <a:noFill/>
          </a:ln>
          <a:effectLst>
            <a:outerShdw blurRad="42863" dist="266700" dir="5400000" algn="bl" rotWithShape="0">
              <a:srgbClr val="000000">
                <a:alpha val="0"/>
              </a:srgbClr>
            </a:outerShdw>
          </a:effectLst>
        </p:spPr>
      </p:pic>
      <p:pic>
        <p:nvPicPr>
          <p:cNvPr id="202" name="Google Shape;202;p23"/>
          <p:cNvPicPr preferRelativeResize="0"/>
          <p:nvPr/>
        </p:nvPicPr>
        <p:blipFill rotWithShape="1">
          <a:blip r:embed="rId4">
            <a:alphaModFix/>
          </a:blip>
          <a:srcRect t="46946"/>
          <a:stretch/>
        </p:blipFill>
        <p:spPr>
          <a:xfrm>
            <a:off x="1243850" y="1728900"/>
            <a:ext cx="6656301" cy="2728800"/>
          </a:xfrm>
          <a:prstGeom prst="rect">
            <a:avLst/>
          </a:prstGeom>
          <a:noFill/>
          <a:ln>
            <a:noFill/>
          </a:ln>
          <a:effectLst>
            <a:outerShdw blurRad="42863" dist="266700" dir="5400000" algn="bl" rotWithShape="0">
              <a:srgbClr val="000000">
                <a:alpha val="0"/>
              </a:srgbClr>
            </a:outerShdw>
          </a:effectLst>
        </p:spPr>
      </p:pic>
      <p:sp>
        <p:nvSpPr>
          <p:cNvPr id="203" name="Google Shape;203;p23"/>
          <p:cNvSpPr txBox="1">
            <a:spLocks noGrp="1"/>
          </p:cNvSpPr>
          <p:nvPr>
            <p:ph type="ctrTitle"/>
          </p:nvPr>
        </p:nvSpPr>
        <p:spPr>
          <a:xfrm>
            <a:off x="-31500" y="361128"/>
            <a:ext cx="9138300" cy="725400"/>
          </a:xfrm>
          <a:prstGeom prst="rect">
            <a:avLst/>
          </a:prstGeom>
          <a:noFill/>
          <a:ln>
            <a:noFill/>
          </a:ln>
        </p:spPr>
        <p:txBody>
          <a:bodyPr spcFirstLastPara="1" wrap="square" lIns="91425" tIns="91425" rIns="91425" bIns="91425" anchor="b" anchorCtr="0">
            <a:noAutofit/>
          </a:bodyPr>
          <a:lstStyle/>
          <a:p>
            <a:pPr marL="0" lvl="0" indent="457200" algn="l" rtl="0">
              <a:lnSpc>
                <a:spcPct val="90000"/>
              </a:lnSpc>
              <a:spcBef>
                <a:spcPts val="0"/>
              </a:spcBef>
              <a:spcAft>
                <a:spcPts val="0"/>
              </a:spcAft>
              <a:buClr>
                <a:srgbClr val="BD2036"/>
              </a:buClr>
              <a:buSzPts val="700"/>
              <a:buFont typeface="Calibri"/>
              <a:buNone/>
            </a:pPr>
            <a:r>
              <a:rPr lang="en" sz="3000">
                <a:solidFill>
                  <a:srgbClr val="BD2036"/>
                </a:solidFill>
                <a:latin typeface="Calibri"/>
                <a:ea typeface="Calibri"/>
                <a:cs typeface="Calibri"/>
                <a:sym typeface="Calibri"/>
              </a:rPr>
              <a:t> Acknowledging the </a:t>
            </a:r>
            <a:r>
              <a:rPr lang="en" sz="3000">
                <a:latin typeface="Calibri"/>
                <a:ea typeface="Calibri"/>
                <a:cs typeface="Calibri"/>
                <a:sym typeface="Calibri"/>
              </a:rPr>
              <a:t>Climate and Forecast conventions</a:t>
            </a:r>
            <a:endParaRPr sz="3000">
              <a:latin typeface="Calibri"/>
              <a:ea typeface="Calibri"/>
              <a:cs typeface="Calibri"/>
              <a:sym typeface="Calibri"/>
            </a:endParaRPr>
          </a:p>
        </p:txBody>
      </p:sp>
      <p:sp>
        <p:nvSpPr>
          <p:cNvPr id="204" name="Google Shape;204;p23"/>
          <p:cNvSpPr txBox="1"/>
          <p:nvPr/>
        </p:nvSpPr>
        <p:spPr>
          <a:xfrm>
            <a:off x="2391400" y="4701588"/>
            <a:ext cx="5880600" cy="2955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800">
                <a:solidFill>
                  <a:schemeClr val="dk2"/>
                </a:solidFill>
                <a:latin typeface="Calibri"/>
                <a:ea typeface="Calibri"/>
                <a:cs typeface="Calibri"/>
                <a:sym typeface="Calibri"/>
              </a:rPr>
              <a:t>Acknowledging the Climate and Forecast conventions, A.Radhakrishnan et al  AGU 2023</a:t>
            </a:r>
            <a:endParaRPr sz="800">
              <a:solidFill>
                <a:schemeClr val="dk2"/>
              </a:solidFill>
              <a:latin typeface="Calibri"/>
              <a:ea typeface="Calibri"/>
              <a:cs typeface="Calibri"/>
              <a:sym typeface="Calibri"/>
            </a:endParaRPr>
          </a:p>
        </p:txBody>
      </p:sp>
      <p:sp>
        <p:nvSpPr>
          <p:cNvPr id="205" name="Google Shape;205;p23"/>
          <p:cNvSpPr txBox="1"/>
          <p:nvPr/>
        </p:nvSpPr>
        <p:spPr>
          <a:xfrm>
            <a:off x="8752375" y="4772500"/>
            <a:ext cx="2697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2"/>
                </a:solidFill>
              </a:rPr>
              <a:t>5</a:t>
            </a:r>
            <a:endParaRPr sz="8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4"/>
          <p:cNvSpPr/>
          <p:nvPr/>
        </p:nvSpPr>
        <p:spPr>
          <a:xfrm>
            <a:off x="102800" y="372900"/>
            <a:ext cx="5869800" cy="3494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Clr>
                <a:schemeClr val="dk1"/>
              </a:buClr>
              <a:buSzPts val="1100"/>
              <a:buFont typeface="Arial"/>
              <a:buNone/>
            </a:pPr>
            <a:r>
              <a:rPr lang="en" sz="1800">
                <a:solidFill>
                  <a:schemeClr val="dk1"/>
                </a:solidFill>
              </a:rPr>
              <a:t>GFDL climate modeling workflow </a:t>
            </a:r>
            <a:endParaRPr sz="1800">
              <a:solidFill>
                <a:schemeClr val="dk1"/>
              </a:solidFill>
            </a:endParaRPr>
          </a:p>
        </p:txBody>
      </p:sp>
      <p:sp>
        <p:nvSpPr>
          <p:cNvPr id="211" name="Google Shape;211;p24"/>
          <p:cNvSpPr/>
          <p:nvPr/>
        </p:nvSpPr>
        <p:spPr>
          <a:xfrm>
            <a:off x="152400" y="4222088"/>
            <a:ext cx="8915400" cy="464100"/>
          </a:xfrm>
          <a:prstGeom prst="rect">
            <a:avLst/>
          </a:prstGeom>
          <a:gradFill>
            <a:gsLst>
              <a:gs pos="0">
                <a:srgbClr val="F5D0D0"/>
              </a:gs>
              <a:gs pos="100000">
                <a:srgbClr val="D96868"/>
              </a:gs>
            </a:gsLst>
            <a:lin ang="5400012" scaled="0"/>
          </a:gra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1">
                <a:latin typeface="Calibri"/>
                <a:ea typeface="Calibri"/>
                <a:cs typeface="Calibri"/>
                <a:sym typeface="Calibri"/>
              </a:rPr>
              <a:t>Towards interoperable tools and science</a:t>
            </a:r>
            <a:endParaRPr sz="1800" b="1">
              <a:latin typeface="Calibri"/>
              <a:ea typeface="Calibri"/>
              <a:cs typeface="Calibri"/>
              <a:sym typeface="Calibri"/>
            </a:endParaRPr>
          </a:p>
        </p:txBody>
      </p:sp>
      <p:sp>
        <p:nvSpPr>
          <p:cNvPr id="212" name="Google Shape;212;p24"/>
          <p:cNvSpPr/>
          <p:nvPr/>
        </p:nvSpPr>
        <p:spPr>
          <a:xfrm>
            <a:off x="1843000" y="1443838"/>
            <a:ext cx="2670000" cy="700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GFDL Model Development </a:t>
            </a:r>
            <a:endParaRPr/>
          </a:p>
        </p:txBody>
      </p:sp>
      <p:sp>
        <p:nvSpPr>
          <p:cNvPr id="213" name="Google Shape;213;p24"/>
          <p:cNvSpPr txBox="1"/>
          <p:nvPr/>
        </p:nvSpPr>
        <p:spPr>
          <a:xfrm>
            <a:off x="2328200" y="602550"/>
            <a:ext cx="1764600" cy="6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GFDL user analysis suites</a:t>
            </a:r>
            <a:endParaRPr>
              <a:solidFill>
                <a:schemeClr val="dk2"/>
              </a:solidFill>
            </a:endParaRPr>
          </a:p>
        </p:txBody>
      </p:sp>
      <p:sp>
        <p:nvSpPr>
          <p:cNvPr id="214" name="Google Shape;214;p24"/>
          <p:cNvSpPr txBox="1"/>
          <p:nvPr/>
        </p:nvSpPr>
        <p:spPr>
          <a:xfrm>
            <a:off x="247100" y="569875"/>
            <a:ext cx="2081100" cy="7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Data/Metadata standardization efforts</a:t>
            </a:r>
            <a:endParaRPr>
              <a:solidFill>
                <a:schemeClr val="dk2"/>
              </a:solidFill>
            </a:endParaRPr>
          </a:p>
        </p:txBody>
      </p:sp>
      <p:sp>
        <p:nvSpPr>
          <p:cNvPr id="215" name="Google Shape;215;p24"/>
          <p:cNvSpPr txBox="1"/>
          <p:nvPr/>
        </p:nvSpPr>
        <p:spPr>
          <a:xfrm>
            <a:off x="247100" y="1443850"/>
            <a:ext cx="1649100" cy="106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CF and Climate Model Output Rewriter</a:t>
            </a:r>
            <a:endParaRPr>
              <a:solidFill>
                <a:schemeClr val="dk2"/>
              </a:solidFill>
            </a:endParaRPr>
          </a:p>
        </p:txBody>
      </p:sp>
      <p:sp>
        <p:nvSpPr>
          <p:cNvPr id="216" name="Google Shape;216;p24"/>
          <p:cNvSpPr/>
          <p:nvPr/>
        </p:nvSpPr>
        <p:spPr>
          <a:xfrm>
            <a:off x="6356500" y="1161250"/>
            <a:ext cx="2505300" cy="1265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457200" lvl="0" indent="0" algn="l" rtl="0">
              <a:spcBef>
                <a:spcPts val="0"/>
              </a:spcBef>
              <a:spcAft>
                <a:spcPts val="0"/>
              </a:spcAft>
              <a:buNone/>
            </a:pPr>
            <a:r>
              <a:rPr lang="en" sz="1800">
                <a:solidFill>
                  <a:schemeClr val="dk1"/>
                </a:solidFill>
              </a:rPr>
              <a:t>    Usable </a:t>
            </a:r>
            <a:endParaRPr sz="1800">
              <a:solidFill>
                <a:schemeClr val="dk1"/>
              </a:solidFill>
            </a:endParaRPr>
          </a:p>
          <a:p>
            <a:pPr marL="0" lvl="0" indent="0" algn="l" rtl="0">
              <a:spcBef>
                <a:spcPts val="0"/>
              </a:spcBef>
              <a:spcAft>
                <a:spcPts val="0"/>
              </a:spcAft>
              <a:buNone/>
            </a:pPr>
            <a:r>
              <a:rPr lang="en" sz="1800">
                <a:solidFill>
                  <a:schemeClr val="dk1"/>
                </a:solidFill>
              </a:rPr>
              <a:t>Climate model output</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p:txBody>
      </p:sp>
      <p:sp>
        <p:nvSpPr>
          <p:cNvPr id="217" name="Google Shape;217;p24"/>
          <p:cNvSpPr/>
          <p:nvPr/>
        </p:nvSpPr>
        <p:spPr>
          <a:xfrm>
            <a:off x="3631525" y="2437525"/>
            <a:ext cx="2505300" cy="613200"/>
          </a:xfrm>
          <a:prstGeom prst="rect">
            <a:avLst/>
          </a:prstGeom>
          <a:solidFill>
            <a:schemeClr val="lt1"/>
          </a:solidFill>
          <a:ln w="38100"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Data publication</a:t>
            </a:r>
            <a:endParaRPr/>
          </a:p>
        </p:txBody>
      </p:sp>
      <p:pic>
        <p:nvPicPr>
          <p:cNvPr id="218" name="Google Shape;218;p24"/>
          <p:cNvPicPr preferRelativeResize="0"/>
          <p:nvPr/>
        </p:nvPicPr>
        <p:blipFill rotWithShape="1">
          <a:blip r:embed="rId3">
            <a:alphaModFix/>
          </a:blip>
          <a:srcRect t="13427"/>
          <a:stretch/>
        </p:blipFill>
        <p:spPr>
          <a:xfrm>
            <a:off x="6878300" y="2493017"/>
            <a:ext cx="1649100" cy="1427635"/>
          </a:xfrm>
          <a:prstGeom prst="rect">
            <a:avLst/>
          </a:prstGeom>
          <a:noFill/>
          <a:ln>
            <a:noFill/>
          </a:ln>
        </p:spPr>
      </p:pic>
      <p:sp>
        <p:nvSpPr>
          <p:cNvPr id="219" name="Google Shape;219;p24"/>
          <p:cNvSpPr txBox="1"/>
          <p:nvPr/>
        </p:nvSpPr>
        <p:spPr>
          <a:xfrm>
            <a:off x="310700" y="2514038"/>
            <a:ext cx="1649100" cy="46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Provenance</a:t>
            </a:r>
            <a:endParaRPr>
              <a:solidFill>
                <a:schemeClr val="dk2"/>
              </a:solidFill>
            </a:endParaRPr>
          </a:p>
        </p:txBody>
      </p:sp>
      <p:sp>
        <p:nvSpPr>
          <p:cNvPr id="220" name="Google Shape;220;p24"/>
          <p:cNvSpPr txBox="1"/>
          <p:nvPr/>
        </p:nvSpPr>
        <p:spPr>
          <a:xfrm>
            <a:off x="4236625" y="576750"/>
            <a:ext cx="1509000" cy="613200"/>
          </a:xfrm>
          <a:prstGeom prst="rect">
            <a:avLst/>
          </a:prstGeom>
          <a:solidFill>
            <a:schemeClr val="accent6"/>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2"/>
                </a:solidFill>
              </a:rPr>
              <a:t>Community diagnostics</a:t>
            </a:r>
            <a:endParaRPr b="1">
              <a:solidFill>
                <a:schemeClr val="dk2"/>
              </a:solidFill>
            </a:endParaRPr>
          </a:p>
        </p:txBody>
      </p:sp>
      <p:sp>
        <p:nvSpPr>
          <p:cNvPr id="221" name="Google Shape;221;p24"/>
          <p:cNvSpPr txBox="1"/>
          <p:nvPr/>
        </p:nvSpPr>
        <p:spPr>
          <a:xfrm>
            <a:off x="4236625" y="576750"/>
            <a:ext cx="1509000" cy="6132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2"/>
                </a:solidFill>
              </a:rPr>
              <a:t>Community diagnostics</a:t>
            </a:r>
            <a:endParaRPr b="1">
              <a:solidFill>
                <a:schemeClr val="dk2"/>
              </a:solidFill>
            </a:endParaRPr>
          </a:p>
        </p:txBody>
      </p:sp>
      <p:sp>
        <p:nvSpPr>
          <p:cNvPr id="222" name="Google Shape;222;p24"/>
          <p:cNvSpPr txBox="1">
            <a:spLocks noGrp="1"/>
          </p:cNvSpPr>
          <p:nvPr>
            <p:ph type="sldNum" idx="12"/>
          </p:nvPr>
        </p:nvSpPr>
        <p:spPr>
          <a:xfrm>
            <a:off x="8229600" y="4857750"/>
            <a:ext cx="914400" cy="273900"/>
          </a:xfrm>
          <a:prstGeom prst="rect">
            <a:avLst/>
          </a:prstGeom>
        </p:spPr>
        <p:txBody>
          <a:bodyPr spcFirstLastPara="1" wrap="square" lIns="91425" tIns="45700" rIns="91425" bIns="45700" anchor="ctr" anchorCtr="0">
            <a:normAutofit lnSpcReduction="10000"/>
          </a:bodyPr>
          <a:lstStyle/>
          <a:p>
            <a:pPr marL="0" lvl="0" indent="0" algn="ctr" rtl="0">
              <a:spcBef>
                <a:spcPts val="0"/>
              </a:spcBef>
              <a:spcAft>
                <a:spcPts val="0"/>
              </a:spcAft>
              <a:buClr>
                <a:srgbClr val="000000"/>
              </a:buClr>
              <a:buFont typeface="Arial"/>
              <a:buNone/>
            </a:pPr>
            <a:fld id="{00000000-1234-1234-1234-123412341234}" type="slidenum">
              <a:rPr lang="en"/>
              <a:t>9</a:t>
            </a:fld>
            <a:endParaRPr/>
          </a:p>
        </p:txBody>
      </p:sp>
      <p:sp>
        <p:nvSpPr>
          <p:cNvPr id="223" name="Google Shape;223;p24"/>
          <p:cNvSpPr txBox="1"/>
          <p:nvPr/>
        </p:nvSpPr>
        <p:spPr>
          <a:xfrm>
            <a:off x="2247750" y="4861488"/>
            <a:ext cx="5880600" cy="2955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800">
                <a:solidFill>
                  <a:schemeClr val="dk2"/>
                </a:solidFill>
                <a:latin typeface="Calibri"/>
                <a:ea typeface="Calibri"/>
                <a:cs typeface="Calibri"/>
                <a:sym typeface="Calibri"/>
              </a:rPr>
              <a:t>Acknowledging the Climate and Forecast conventions, A.Radhakrishnan et al  AGU 2023</a:t>
            </a:r>
            <a:endParaRPr sz="800">
              <a:solidFill>
                <a:schemeClr val="dk2"/>
              </a:solidFill>
              <a:latin typeface="Calibri"/>
              <a:ea typeface="Calibri"/>
              <a:cs typeface="Calibri"/>
              <a:sym typeface="Calibri"/>
            </a:endParaRPr>
          </a:p>
        </p:txBody>
      </p:sp>
      <p:sp>
        <p:nvSpPr>
          <p:cNvPr id="224" name="Google Shape;224;p24"/>
          <p:cNvSpPr txBox="1"/>
          <p:nvPr/>
        </p:nvSpPr>
        <p:spPr>
          <a:xfrm>
            <a:off x="8752375" y="4772500"/>
            <a:ext cx="2697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2"/>
                </a:solidFill>
              </a:rPr>
              <a:t>6</a:t>
            </a:r>
            <a:endParaRPr sz="800">
              <a:solidFill>
                <a:schemeClr val="dk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2014</Words>
  <Application>Microsoft Macintosh PowerPoint</Application>
  <PresentationFormat>On-screen Show (16:9)</PresentationFormat>
  <Paragraphs>327</Paragraphs>
  <Slides>18</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Tahoma</vt:lpstr>
      <vt:lpstr>Helvetica Neue Light</vt:lpstr>
      <vt:lpstr>Helvetica Neue</vt:lpstr>
      <vt:lpstr>Roboto</vt:lpstr>
      <vt:lpstr>Arial</vt:lpstr>
      <vt:lpstr>PT Sans</vt:lpstr>
      <vt:lpstr>Calibri</vt:lpstr>
      <vt:lpstr>Anton</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Acknowledging the Climate and Forecast conventions</vt:lpstr>
      <vt:lpstr>PowerPoint Presentation</vt:lpstr>
      <vt:lpstr>Process Oriented Diagnostics (POD)</vt:lpstr>
      <vt:lpstr>NOAA’s Model Diagnostics Task Force, funded by NOAA MAPP</vt:lpstr>
      <vt:lpstr>PowerPoint Presentation</vt:lpstr>
      <vt:lpstr> </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Aparna Radhakrishnan</cp:lastModifiedBy>
  <cp:revision>1</cp:revision>
  <dcterms:modified xsi:type="dcterms:W3CDTF">2023-12-19T16:56:24Z</dcterms:modified>
</cp:coreProperties>
</file>